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9" r:id="rId2"/>
    <p:sldId id="258" r:id="rId3"/>
    <p:sldId id="261" r:id="rId4"/>
    <p:sldId id="309" r:id="rId5"/>
    <p:sldId id="265" r:id="rId6"/>
    <p:sldId id="263" r:id="rId7"/>
    <p:sldId id="266" r:id="rId8"/>
    <p:sldId id="267" r:id="rId9"/>
    <p:sldId id="268" r:id="rId10"/>
    <p:sldId id="270" r:id="rId11"/>
    <p:sldId id="300" r:id="rId12"/>
    <p:sldId id="274" r:id="rId13"/>
    <p:sldId id="275" r:id="rId14"/>
    <p:sldId id="276" r:id="rId15"/>
    <p:sldId id="296" r:id="rId16"/>
    <p:sldId id="297" r:id="rId17"/>
    <p:sldId id="299" r:id="rId18"/>
    <p:sldId id="298" r:id="rId19"/>
    <p:sldId id="310" r:id="rId20"/>
    <p:sldId id="294" r:id="rId21"/>
    <p:sldId id="292" r:id="rId22"/>
    <p:sldId id="293" r:id="rId23"/>
    <p:sldId id="295" r:id="rId24"/>
    <p:sldId id="277" r:id="rId25"/>
    <p:sldId id="279" r:id="rId26"/>
    <p:sldId id="280" r:id="rId27"/>
    <p:sldId id="278" r:id="rId28"/>
    <p:sldId id="284" r:id="rId29"/>
    <p:sldId id="286" r:id="rId30"/>
    <p:sldId id="288" r:id="rId31"/>
    <p:sldId id="285" r:id="rId32"/>
    <p:sldId id="287" r:id="rId33"/>
    <p:sldId id="281" r:id="rId34"/>
    <p:sldId id="282" r:id="rId35"/>
    <p:sldId id="283" r:id="rId36"/>
    <p:sldId id="289" r:id="rId37"/>
    <p:sldId id="290" r:id="rId38"/>
    <p:sldId id="273" r:id="rId39"/>
    <p:sldId id="308" r:id="rId40"/>
    <p:sldId id="303" r:id="rId41"/>
    <p:sldId id="304" r:id="rId42"/>
    <p:sldId id="305" r:id="rId43"/>
    <p:sldId id="306" r:id="rId44"/>
    <p:sldId id="307" r:id="rId45"/>
    <p:sldId id="311" r:id="rId46"/>
    <p:sldId id="312" r:id="rId4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4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_Microsoft_Office_Excel_2007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_Microsoft_Office_Excel_2007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_Microsoft_Office_Excel_2007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_Microsoft_Office_Excel_2007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_Microsoft_Office_Excel_2007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_Microsoft_Office_Excel_200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_Microsoft_Office_Excel_2007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α</c:v>
                </c:pt>
              </c:strCache>
            </c:strRef>
          </c:tx>
          <c:dLbls>
            <c:dLbl>
              <c:idx val="0"/>
              <c:spPr>
                <a:solidFill>
                  <a:srgbClr val="FF0000"/>
                </a:solidFill>
              </c:spPr>
              <c:txPr>
                <a:bodyPr/>
                <a:lstStyle/>
                <a:p>
                  <a:pPr>
                    <a:defRPr/>
                  </a:pPr>
                  <a:endParaRPr lang="el-GR"/>
                </a:p>
              </c:txPr>
            </c:dLbl>
            <c:dLbl>
              <c:idx val="1"/>
              <c:layout>
                <c:manualLayout>
                  <c:x val="1.7527263865958511E-2"/>
                  <c:y val="-7.8644067796610165E-2"/>
                </c:manualLayout>
              </c:layout>
              <c:spPr>
                <a:solidFill>
                  <a:srgbClr val="FF0000"/>
                </a:solidFill>
              </c:spPr>
              <c:txPr>
                <a:bodyPr/>
                <a:lstStyle/>
                <a:p>
                  <a:pPr>
                    <a:defRPr/>
                  </a:pPr>
                  <a:endParaRPr lang="el-GR"/>
                </a:p>
              </c:txPr>
              <c:showVal val="1"/>
            </c:dLbl>
            <c:dLbl>
              <c:idx val="2"/>
              <c:layout>
                <c:manualLayout>
                  <c:x val="2.003115870395257E-2"/>
                  <c:y val="-7.8644067796610165E-2"/>
                </c:manualLayout>
              </c:layout>
              <c:spPr>
                <a:solidFill>
                  <a:srgbClr val="FF0000"/>
                </a:solidFill>
              </c:spPr>
              <c:txPr>
                <a:bodyPr/>
                <a:lstStyle/>
                <a:p>
                  <a:pPr>
                    <a:defRPr/>
                  </a:pPr>
                  <a:endParaRPr lang="el-GR"/>
                </a:p>
              </c:txPr>
              <c:showVal val="1"/>
            </c:dLbl>
            <c:dLbl>
              <c:idx val="3"/>
              <c:spPr>
                <a:solidFill>
                  <a:srgbClr val="FF0000"/>
                </a:solidFill>
              </c:spPr>
              <c:txPr>
                <a:bodyPr/>
                <a:lstStyle/>
                <a:p>
                  <a:pPr>
                    <a:defRPr/>
                  </a:pPr>
                  <a:endParaRPr lang="el-GR"/>
                </a:p>
              </c:txPr>
            </c:dLbl>
            <c:showVal val="1"/>
          </c:dLbls>
          <c:cat>
            <c:strRef>
              <c:f>Φύλλο1!$A$2:$A$5</c:f>
              <c:strCache>
                <c:ptCount val="4"/>
                <c:pt idx="0">
                  <c:v>15-25</c:v>
                </c:pt>
                <c:pt idx="1">
                  <c:v>25-35</c:v>
                </c:pt>
                <c:pt idx="2">
                  <c:v>35-45</c:v>
                </c:pt>
                <c:pt idx="3">
                  <c:v>45 +</c:v>
                </c:pt>
              </c:strCache>
            </c:strRef>
          </c:cat>
          <c:val>
            <c:numRef>
              <c:f>Φύλλο1!$B$2:$B$5</c:f>
              <c:numCache>
                <c:formatCode>0.00%</c:formatCode>
                <c:ptCount val="4"/>
                <c:pt idx="0">
                  <c:v>0.41700000000000031</c:v>
                </c:pt>
                <c:pt idx="1">
                  <c:v>0.33300000000000091</c:v>
                </c:pt>
                <c:pt idx="2" formatCode="0%">
                  <c:v>0.5</c:v>
                </c:pt>
                <c:pt idx="3">
                  <c:v>0.14300000000000004</c:v>
                </c:pt>
              </c:numCache>
            </c:numRef>
          </c:val>
        </c:ser>
        <c:ser>
          <c:idx val="1"/>
          <c:order val="1"/>
          <c:tx>
            <c:strRef>
              <c:f>Φύλλο1!$C$1</c:f>
              <c:strCache>
                <c:ptCount val="1"/>
                <c:pt idx="0">
                  <c:v>β</c:v>
                </c:pt>
              </c:strCache>
            </c:strRef>
          </c:tx>
          <c:dLbls>
            <c:spPr>
              <a:solidFill>
                <a:srgbClr val="FF0000"/>
              </a:solidFill>
            </c:spPr>
            <c:showVal val="1"/>
          </c:dLbls>
          <c:cat>
            <c:strRef>
              <c:f>Φύλλο1!$A$2:$A$5</c:f>
              <c:strCache>
                <c:ptCount val="4"/>
                <c:pt idx="0">
                  <c:v>15-25</c:v>
                </c:pt>
                <c:pt idx="1">
                  <c:v>25-35</c:v>
                </c:pt>
                <c:pt idx="2">
                  <c:v>35-45</c:v>
                </c:pt>
                <c:pt idx="3">
                  <c:v>45 +</c:v>
                </c:pt>
              </c:strCache>
            </c:strRef>
          </c:cat>
          <c:val>
            <c:numRef>
              <c:f>Φύλλο1!$C$2:$C$5</c:f>
              <c:numCache>
                <c:formatCode>0.00%</c:formatCode>
                <c:ptCount val="4"/>
                <c:pt idx="0">
                  <c:v>8.3000000000000254E-2</c:v>
                </c:pt>
                <c:pt idx="1">
                  <c:v>0.16700000000000037</c:v>
                </c:pt>
                <c:pt idx="2" formatCode="0%">
                  <c:v>0</c:v>
                </c:pt>
                <c:pt idx="3" formatCode="0%">
                  <c:v>0</c:v>
                </c:pt>
              </c:numCache>
            </c:numRef>
          </c:val>
        </c:ser>
        <c:ser>
          <c:idx val="2"/>
          <c:order val="2"/>
          <c:tx>
            <c:strRef>
              <c:f>Φύλλο1!$D$1</c:f>
              <c:strCache>
                <c:ptCount val="1"/>
                <c:pt idx="0">
                  <c:v>γ</c:v>
                </c:pt>
              </c:strCache>
            </c:strRef>
          </c:tx>
          <c:cat>
            <c:strRef>
              <c:f>Φύλλο1!$A$2:$A$5</c:f>
              <c:strCache>
                <c:ptCount val="4"/>
                <c:pt idx="0">
                  <c:v>15-25</c:v>
                </c:pt>
                <c:pt idx="1">
                  <c:v>25-35</c:v>
                </c:pt>
                <c:pt idx="2">
                  <c:v>35-45</c:v>
                </c:pt>
                <c:pt idx="3">
                  <c:v>45 +</c:v>
                </c:pt>
              </c:strCache>
            </c:strRef>
          </c:cat>
          <c:val>
            <c:numRef>
              <c:f>Φύλλο1!$D$2:$D$5</c:f>
              <c:numCache>
                <c:formatCode>0%</c:formatCode>
                <c:ptCount val="4"/>
                <c:pt idx="0" formatCode="0.00%">
                  <c:v>0.16700000000000037</c:v>
                </c:pt>
                <c:pt idx="1">
                  <c:v>0</c:v>
                </c:pt>
                <c:pt idx="2">
                  <c:v>0</c:v>
                </c:pt>
                <c:pt idx="3">
                  <c:v>0</c:v>
                </c:pt>
              </c:numCache>
            </c:numRef>
          </c:val>
        </c:ser>
        <c:ser>
          <c:idx val="3"/>
          <c:order val="3"/>
          <c:tx>
            <c:strRef>
              <c:f>Φύλλο1!$E$1</c:f>
              <c:strCache>
                <c:ptCount val="1"/>
                <c:pt idx="0">
                  <c:v>δ</c:v>
                </c:pt>
              </c:strCache>
            </c:strRef>
          </c:tx>
          <c:dLbls>
            <c:spPr>
              <a:solidFill>
                <a:srgbClr val="FF0000"/>
              </a:solidFill>
            </c:spPr>
            <c:showVal val="1"/>
          </c:dLbls>
          <c:cat>
            <c:strRef>
              <c:f>Φύλλο1!$A$2:$A$5</c:f>
              <c:strCache>
                <c:ptCount val="4"/>
                <c:pt idx="0">
                  <c:v>15-25</c:v>
                </c:pt>
                <c:pt idx="1">
                  <c:v>25-35</c:v>
                </c:pt>
                <c:pt idx="2">
                  <c:v>35-45</c:v>
                </c:pt>
                <c:pt idx="3">
                  <c:v>45 +</c:v>
                </c:pt>
              </c:strCache>
            </c:strRef>
          </c:cat>
          <c:val>
            <c:numRef>
              <c:f>Φύλλο1!$E$2:$E$5</c:f>
              <c:numCache>
                <c:formatCode>0%</c:formatCode>
                <c:ptCount val="4"/>
                <c:pt idx="0" formatCode="0.00%">
                  <c:v>0.33300000000000091</c:v>
                </c:pt>
                <c:pt idx="1">
                  <c:v>0.5</c:v>
                </c:pt>
                <c:pt idx="2">
                  <c:v>0.5</c:v>
                </c:pt>
                <c:pt idx="3" formatCode="0.00%">
                  <c:v>0.85700000000000065</c:v>
                </c:pt>
              </c:numCache>
            </c:numRef>
          </c:val>
        </c:ser>
        <c:axId val="111926656"/>
        <c:axId val="110122112"/>
      </c:barChart>
      <c:catAx>
        <c:axId val="111926656"/>
        <c:scaling>
          <c:orientation val="minMax"/>
        </c:scaling>
        <c:axPos val="b"/>
        <c:tickLblPos val="nextTo"/>
        <c:crossAx val="110122112"/>
        <c:crosses val="autoZero"/>
        <c:auto val="1"/>
        <c:lblAlgn val="ctr"/>
        <c:lblOffset val="100"/>
      </c:catAx>
      <c:valAx>
        <c:axId val="110122112"/>
        <c:scaling>
          <c:orientation val="minMax"/>
        </c:scaling>
        <c:axPos val="l"/>
        <c:majorGridlines/>
        <c:numFmt formatCode="0.00%" sourceLinked="1"/>
        <c:tickLblPos val="nextTo"/>
        <c:crossAx val="111926656"/>
        <c:crosses val="autoZero"/>
        <c:crossBetween val="between"/>
      </c:valAx>
    </c:plotArea>
    <c:legend>
      <c:legendPos val="r"/>
      <c:layout/>
    </c:legend>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α) πολιτεία -κράτος</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Φύλλο1!$B$2:$B$3</c:f>
              <c:numCache>
                <c:formatCode>General</c:formatCode>
                <c:ptCount val="2"/>
                <c:pt idx="0">
                  <c:v>46.2</c:v>
                </c:pt>
                <c:pt idx="1">
                  <c:v>25</c:v>
                </c:pt>
              </c:numCache>
            </c:numRef>
          </c:val>
        </c:ser>
        <c:ser>
          <c:idx val="1"/>
          <c:order val="1"/>
          <c:tx>
            <c:strRef>
              <c:f>Φύλλο1!$C$1</c:f>
              <c:strCache>
                <c:ptCount val="1"/>
                <c:pt idx="0">
                  <c:v>Ευρωπαϊκοί θεσμοί</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Φύλλο1!$C$2:$C$3</c:f>
              <c:numCache>
                <c:formatCode>General</c:formatCode>
                <c:ptCount val="2"/>
                <c:pt idx="0">
                  <c:v>11.5</c:v>
                </c:pt>
                <c:pt idx="1">
                  <c:v>15</c:v>
                </c:pt>
              </c:numCache>
            </c:numRef>
          </c:val>
        </c:ser>
        <c:ser>
          <c:idx val="2"/>
          <c:order val="2"/>
          <c:tx>
            <c:strRef>
              <c:f>Φύλλο1!$D$1</c:f>
              <c:strCache>
                <c:ptCount val="1"/>
                <c:pt idx="0">
                  <c:v>οι ίδιοι οι πρόσφυγες</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Φύλλο1!$D$2:$D$3</c:f>
              <c:numCache>
                <c:formatCode>General</c:formatCode>
                <c:ptCount val="2"/>
                <c:pt idx="0">
                  <c:v>3.8</c:v>
                </c:pt>
                <c:pt idx="1">
                  <c:v>10</c:v>
                </c:pt>
              </c:numCache>
            </c:numRef>
          </c:val>
        </c:ser>
        <c:ser>
          <c:idx val="3"/>
          <c:order val="3"/>
          <c:tx>
            <c:strRef>
              <c:f>Φύλλο1!$E$1</c:f>
              <c:strCache>
                <c:ptCount val="1"/>
                <c:pt idx="0">
                  <c:v>οικονομικά συμφέροντα</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Φύλλο1!$E$2:$E$3</c:f>
              <c:numCache>
                <c:formatCode>General</c:formatCode>
                <c:ptCount val="2"/>
                <c:pt idx="0">
                  <c:v>38.5</c:v>
                </c:pt>
                <c:pt idx="1">
                  <c:v>50</c:v>
                </c:pt>
              </c:numCache>
            </c:numRef>
          </c:val>
        </c:ser>
        <c:axId val="109642112"/>
        <c:axId val="109643648"/>
      </c:barChart>
      <c:catAx>
        <c:axId val="109642112"/>
        <c:scaling>
          <c:orientation val="minMax"/>
        </c:scaling>
        <c:axPos val="b"/>
        <c:tickLblPos val="nextTo"/>
        <c:crossAx val="109643648"/>
        <c:crosses val="autoZero"/>
        <c:auto val="1"/>
        <c:lblAlgn val="ctr"/>
        <c:lblOffset val="100"/>
      </c:catAx>
      <c:valAx>
        <c:axId val="109643648"/>
        <c:scaling>
          <c:orientation val="minMax"/>
        </c:scaling>
        <c:axPos val="l"/>
        <c:majorGridlines/>
        <c:numFmt formatCode="General" sourceLinked="1"/>
        <c:tickLblPos val="nextTo"/>
        <c:crossAx val="109642112"/>
        <c:crosses val="autoZero"/>
        <c:crossBetween val="between"/>
      </c:valAx>
    </c:plotArea>
    <c:legend>
      <c:legendPos val="t"/>
      <c:layout/>
      <c:spPr>
        <a:solidFill>
          <a:schemeClr val="tx2">
            <a:lumMod val="50000"/>
          </a:schemeClr>
        </a:solidFill>
      </c:spPr>
    </c:legend>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Καθόλου</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Φύλλο1!$B$2:$B$3</c:f>
              <c:numCache>
                <c:formatCode>0%</c:formatCode>
                <c:ptCount val="2"/>
                <c:pt idx="0" formatCode="0.00%">
                  <c:v>0.6540000000000018</c:v>
                </c:pt>
                <c:pt idx="1">
                  <c:v>0.60000000000000064</c:v>
                </c:pt>
              </c:numCache>
            </c:numRef>
          </c:val>
        </c:ser>
        <c:ser>
          <c:idx val="1"/>
          <c:order val="1"/>
          <c:tx>
            <c:strRef>
              <c:f>Φύλλο1!$C$1</c:f>
              <c:strCache>
                <c:ptCount val="1"/>
                <c:pt idx="0">
                  <c:v>Λίγο</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Φύλλο1!$C$2:$C$3</c:f>
              <c:numCache>
                <c:formatCode>0%</c:formatCode>
                <c:ptCount val="2"/>
                <c:pt idx="0" formatCode="0.00%">
                  <c:v>0.23100000000000001</c:v>
                </c:pt>
                <c:pt idx="1">
                  <c:v>0.25</c:v>
                </c:pt>
              </c:numCache>
            </c:numRef>
          </c:val>
        </c:ser>
        <c:ser>
          <c:idx val="2"/>
          <c:order val="2"/>
          <c:tx>
            <c:strRef>
              <c:f>Φύλλο1!$D$1</c:f>
              <c:strCache>
                <c:ptCount val="1"/>
                <c:pt idx="0">
                  <c:v>Πολύ</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Φύλλο1!$D$2:$D$3</c:f>
              <c:numCache>
                <c:formatCode>0%</c:formatCode>
                <c:ptCount val="2"/>
                <c:pt idx="0" formatCode="0.00%">
                  <c:v>3.7999999999999999E-2</c:v>
                </c:pt>
                <c:pt idx="1">
                  <c:v>0</c:v>
                </c:pt>
              </c:numCache>
            </c:numRef>
          </c:val>
        </c:ser>
        <c:ser>
          <c:idx val="3"/>
          <c:order val="3"/>
          <c:tx>
            <c:strRef>
              <c:f>Φύλλο1!$E$1</c:f>
              <c:strCache>
                <c:ptCount val="1"/>
                <c:pt idx="0">
                  <c:v>Πάρα Πολύ</c:v>
                </c:pt>
              </c:strCache>
            </c:strRef>
          </c:tx>
          <c:dLbls>
            <c:dLbl>
              <c:idx val="0"/>
              <c:layout>
                <c:manualLayout>
                  <c:x val="7.7294646787809014E-3"/>
                  <c:y val="-7.3925261838671499E-2"/>
                </c:manualLayout>
              </c:layout>
              <c:showVal val="1"/>
            </c:dLbl>
            <c:spPr>
              <a:solidFill>
                <a:srgbClr val="FF0000"/>
              </a:solidFill>
            </c:spPr>
            <c:showVal val="1"/>
          </c:dLbls>
          <c:cat>
            <c:strRef>
              <c:f>Φύλλο1!$A$2:$A$3</c:f>
              <c:strCache>
                <c:ptCount val="2"/>
                <c:pt idx="0">
                  <c:v>Γυναίκες</c:v>
                </c:pt>
                <c:pt idx="1">
                  <c:v>Άνδρες</c:v>
                </c:pt>
              </c:strCache>
            </c:strRef>
          </c:cat>
          <c:val>
            <c:numRef>
              <c:f>Φύλλο1!$E$2:$E$3</c:f>
              <c:numCache>
                <c:formatCode>0%</c:formatCode>
                <c:ptCount val="2"/>
                <c:pt idx="0" formatCode="0.00%">
                  <c:v>7.6999999999999999E-2</c:v>
                </c:pt>
                <c:pt idx="1">
                  <c:v>0.15000000000000024</c:v>
                </c:pt>
              </c:numCache>
            </c:numRef>
          </c:val>
        </c:ser>
        <c:axId val="109696128"/>
        <c:axId val="109697664"/>
      </c:barChart>
      <c:catAx>
        <c:axId val="109696128"/>
        <c:scaling>
          <c:orientation val="minMax"/>
        </c:scaling>
        <c:axPos val="b"/>
        <c:tickLblPos val="nextTo"/>
        <c:crossAx val="109697664"/>
        <c:crosses val="autoZero"/>
        <c:auto val="1"/>
        <c:lblAlgn val="ctr"/>
        <c:lblOffset val="100"/>
      </c:catAx>
      <c:valAx>
        <c:axId val="109697664"/>
        <c:scaling>
          <c:orientation val="minMax"/>
        </c:scaling>
        <c:axPos val="l"/>
        <c:majorGridlines/>
        <c:numFmt formatCode="0.00%" sourceLinked="1"/>
        <c:tickLblPos val="nextTo"/>
        <c:crossAx val="109696128"/>
        <c:crosses val="autoZero"/>
        <c:crossBetween val="between"/>
      </c:valAx>
    </c:plotArea>
    <c:legend>
      <c:legendPos val="r"/>
      <c:layout>
        <c:manualLayout>
          <c:xMode val="edge"/>
          <c:yMode val="edge"/>
          <c:x val="0.67514987249426706"/>
          <c:y val="0.67104267667076833"/>
          <c:w val="0.2810498276593113"/>
          <c:h val="0.31551041826337362"/>
        </c:manualLayout>
      </c:layout>
      <c:spPr>
        <a:solidFill>
          <a:schemeClr val="accent3">
            <a:lumMod val="75000"/>
          </a:schemeClr>
        </a:solidFill>
      </c:spPr>
    </c:legend>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α</c:v>
                </c:pt>
              </c:strCache>
            </c:strRef>
          </c:tx>
          <c:dLbls>
            <c:spPr>
              <a:solidFill>
                <a:srgbClr val="FF0000"/>
              </a:solidFill>
            </c:spPr>
            <c:showVal val="1"/>
          </c:dLbls>
          <c:cat>
            <c:strRef>
              <c:f>Φύλλο1!$A$2:$A$5</c:f>
              <c:strCache>
                <c:ptCount val="4"/>
                <c:pt idx="0">
                  <c:v>15-25</c:v>
                </c:pt>
                <c:pt idx="1">
                  <c:v>25-35</c:v>
                </c:pt>
                <c:pt idx="2">
                  <c:v>35-45</c:v>
                </c:pt>
                <c:pt idx="3">
                  <c:v>45+</c:v>
                </c:pt>
              </c:strCache>
            </c:strRef>
          </c:cat>
          <c:val>
            <c:numRef>
              <c:f>Φύλλο1!$B$2:$B$5</c:f>
              <c:numCache>
                <c:formatCode>0.00%</c:formatCode>
                <c:ptCount val="4"/>
                <c:pt idx="0" formatCode="0%">
                  <c:v>0.75000000000000144</c:v>
                </c:pt>
                <c:pt idx="1">
                  <c:v>0.66700000000000181</c:v>
                </c:pt>
                <c:pt idx="2" formatCode="0%">
                  <c:v>0.5</c:v>
                </c:pt>
                <c:pt idx="3">
                  <c:v>0.57199999999999995</c:v>
                </c:pt>
              </c:numCache>
            </c:numRef>
          </c:val>
        </c:ser>
        <c:ser>
          <c:idx val="1"/>
          <c:order val="1"/>
          <c:tx>
            <c:strRef>
              <c:f>Φύλλο1!$C$1</c:f>
              <c:strCache>
                <c:ptCount val="1"/>
                <c:pt idx="0">
                  <c:v>β</c:v>
                </c:pt>
              </c:strCache>
            </c:strRef>
          </c:tx>
          <c:dLbls>
            <c:spPr>
              <a:solidFill>
                <a:srgbClr val="FF0000"/>
              </a:solidFill>
            </c:spPr>
            <c:showVal val="1"/>
          </c:dLbls>
          <c:cat>
            <c:strRef>
              <c:f>Φύλλο1!$A$2:$A$5</c:f>
              <c:strCache>
                <c:ptCount val="4"/>
                <c:pt idx="0">
                  <c:v>15-25</c:v>
                </c:pt>
                <c:pt idx="1">
                  <c:v>25-35</c:v>
                </c:pt>
                <c:pt idx="2">
                  <c:v>35-45</c:v>
                </c:pt>
                <c:pt idx="3">
                  <c:v>45+</c:v>
                </c:pt>
              </c:strCache>
            </c:strRef>
          </c:cat>
          <c:val>
            <c:numRef>
              <c:f>Φύλλο1!$C$2:$C$5</c:f>
              <c:numCache>
                <c:formatCode>0.00%</c:formatCode>
                <c:ptCount val="4"/>
                <c:pt idx="0">
                  <c:v>8.3000000000000046E-2</c:v>
                </c:pt>
                <c:pt idx="1">
                  <c:v>0.33300000000000091</c:v>
                </c:pt>
                <c:pt idx="2" formatCode="0%">
                  <c:v>0.5</c:v>
                </c:pt>
                <c:pt idx="3">
                  <c:v>0.42800000000000032</c:v>
                </c:pt>
              </c:numCache>
            </c:numRef>
          </c:val>
        </c:ser>
        <c:ser>
          <c:idx val="2"/>
          <c:order val="2"/>
          <c:tx>
            <c:strRef>
              <c:f>Φύλλο1!$D$1</c:f>
              <c:strCache>
                <c:ptCount val="1"/>
                <c:pt idx="0">
                  <c:v>γ</c:v>
                </c:pt>
              </c:strCache>
            </c:strRef>
          </c:tx>
          <c:dLbls>
            <c:spPr>
              <a:solidFill>
                <a:srgbClr val="FF0000"/>
              </a:solidFill>
            </c:spPr>
            <c:showVal val="1"/>
          </c:dLbls>
          <c:cat>
            <c:strRef>
              <c:f>Φύλλο1!$A$2:$A$5</c:f>
              <c:strCache>
                <c:ptCount val="4"/>
                <c:pt idx="0">
                  <c:v>15-25</c:v>
                </c:pt>
                <c:pt idx="1">
                  <c:v>25-35</c:v>
                </c:pt>
                <c:pt idx="2">
                  <c:v>35-45</c:v>
                </c:pt>
                <c:pt idx="3">
                  <c:v>45+</c:v>
                </c:pt>
              </c:strCache>
            </c:strRef>
          </c:cat>
          <c:val>
            <c:numRef>
              <c:f>Φύλλο1!$D$2:$D$5</c:f>
              <c:numCache>
                <c:formatCode>0%</c:formatCode>
                <c:ptCount val="4"/>
                <c:pt idx="0" formatCode="0.00%">
                  <c:v>0.16600000000000001</c:v>
                </c:pt>
                <c:pt idx="1">
                  <c:v>0</c:v>
                </c:pt>
                <c:pt idx="2">
                  <c:v>0</c:v>
                </c:pt>
                <c:pt idx="3">
                  <c:v>0</c:v>
                </c:pt>
              </c:numCache>
            </c:numRef>
          </c:val>
        </c:ser>
        <c:ser>
          <c:idx val="3"/>
          <c:order val="3"/>
          <c:tx>
            <c:strRef>
              <c:f>Φύλλο1!$E$1</c:f>
              <c:strCache>
                <c:ptCount val="1"/>
                <c:pt idx="0">
                  <c:v>δ</c:v>
                </c:pt>
              </c:strCache>
            </c:strRef>
          </c:tx>
          <c:cat>
            <c:strRef>
              <c:f>Φύλλο1!$A$2:$A$5</c:f>
              <c:strCache>
                <c:ptCount val="4"/>
                <c:pt idx="0">
                  <c:v>15-25</c:v>
                </c:pt>
                <c:pt idx="1">
                  <c:v>25-35</c:v>
                </c:pt>
                <c:pt idx="2">
                  <c:v>35-45</c:v>
                </c:pt>
                <c:pt idx="3">
                  <c:v>45+</c:v>
                </c:pt>
              </c:strCache>
            </c:strRef>
          </c:cat>
          <c:val>
            <c:numRef>
              <c:f>Φύλλο1!$E$2:$E$5</c:f>
              <c:numCache>
                <c:formatCode>0%</c:formatCode>
                <c:ptCount val="4"/>
                <c:pt idx="0">
                  <c:v>0</c:v>
                </c:pt>
                <c:pt idx="1">
                  <c:v>0</c:v>
                </c:pt>
                <c:pt idx="2">
                  <c:v>0</c:v>
                </c:pt>
                <c:pt idx="3">
                  <c:v>0</c:v>
                </c:pt>
              </c:numCache>
            </c:numRef>
          </c:val>
        </c:ser>
        <c:axId val="110372352"/>
        <c:axId val="110373888"/>
      </c:barChart>
      <c:catAx>
        <c:axId val="110372352"/>
        <c:scaling>
          <c:orientation val="minMax"/>
        </c:scaling>
        <c:axPos val="b"/>
        <c:tickLblPos val="nextTo"/>
        <c:crossAx val="110373888"/>
        <c:crosses val="autoZero"/>
        <c:auto val="1"/>
        <c:lblAlgn val="ctr"/>
        <c:lblOffset val="100"/>
      </c:catAx>
      <c:valAx>
        <c:axId val="110373888"/>
        <c:scaling>
          <c:orientation val="minMax"/>
        </c:scaling>
        <c:axPos val="l"/>
        <c:majorGridlines/>
        <c:numFmt formatCode="0%" sourceLinked="1"/>
        <c:tickLblPos val="nextTo"/>
        <c:crossAx val="110372352"/>
        <c:crosses val="autoZero"/>
        <c:crossBetween val="between"/>
      </c:valAx>
    </c:plotArea>
    <c:legend>
      <c:legendPos val="r"/>
      <c:layout/>
    </c:legend>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Ναι</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Φύλλο1!$B$2:$B$3</c:f>
              <c:numCache>
                <c:formatCode>0%</c:formatCode>
                <c:ptCount val="2"/>
                <c:pt idx="0" formatCode="0.00%">
                  <c:v>0.76900000000000146</c:v>
                </c:pt>
                <c:pt idx="1">
                  <c:v>0.8</c:v>
                </c:pt>
              </c:numCache>
            </c:numRef>
          </c:val>
        </c:ser>
        <c:ser>
          <c:idx val="1"/>
          <c:order val="1"/>
          <c:tx>
            <c:strRef>
              <c:f>Φύλλο1!$C$1</c:f>
              <c:strCache>
                <c:ptCount val="1"/>
                <c:pt idx="0">
                  <c:v>Όχι</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Φύλλο1!$C$2:$C$3</c:f>
              <c:numCache>
                <c:formatCode>0%</c:formatCode>
                <c:ptCount val="2"/>
                <c:pt idx="0" formatCode="0.00%">
                  <c:v>0.23100000000000001</c:v>
                </c:pt>
                <c:pt idx="1">
                  <c:v>0.2</c:v>
                </c:pt>
              </c:numCache>
            </c:numRef>
          </c:val>
        </c:ser>
        <c:axId val="110498176"/>
        <c:axId val="110499712"/>
      </c:barChart>
      <c:catAx>
        <c:axId val="110498176"/>
        <c:scaling>
          <c:orientation val="minMax"/>
        </c:scaling>
        <c:axPos val="b"/>
        <c:tickLblPos val="nextTo"/>
        <c:crossAx val="110499712"/>
        <c:crosses val="autoZero"/>
        <c:auto val="1"/>
        <c:lblAlgn val="ctr"/>
        <c:lblOffset val="100"/>
      </c:catAx>
      <c:valAx>
        <c:axId val="110499712"/>
        <c:scaling>
          <c:orientation val="minMax"/>
        </c:scaling>
        <c:axPos val="l"/>
        <c:majorGridlines/>
        <c:numFmt formatCode="0.00%" sourceLinked="1"/>
        <c:tickLblPos val="nextTo"/>
        <c:crossAx val="110498176"/>
        <c:crosses val="autoZero"/>
        <c:crossBetween val="between"/>
      </c:valAx>
    </c:plotArea>
    <c:legend>
      <c:legendPos val="r"/>
      <c:layout/>
    </c:legend>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Ναι</c:v>
                </c:pt>
              </c:strCache>
            </c:strRef>
          </c:tx>
          <c:dLbls>
            <c:dLbl>
              <c:idx val="1"/>
              <c:layout>
                <c:manualLayout>
                  <c:x val="8.1696779261586847E-2"/>
                  <c:y val="-3.2141418190726641E-2"/>
                </c:manualLayout>
              </c:layout>
              <c:showVal val="1"/>
            </c:dLbl>
            <c:dLbl>
              <c:idx val="2"/>
              <c:layout>
                <c:manualLayout>
                  <c:x val="-6.2843676355066975E-3"/>
                  <c:y val="-3.8569701828872004E-2"/>
                </c:manualLayout>
              </c:layout>
              <c:showVal val="1"/>
            </c:dLbl>
            <c:spPr>
              <a:solidFill>
                <a:srgbClr val="FF0000"/>
              </a:solidFill>
            </c:spPr>
            <c:showVal val="1"/>
          </c:dLbls>
          <c:cat>
            <c:strRef>
              <c:f>Φύλλο1!$A$2:$A$5</c:f>
              <c:strCache>
                <c:ptCount val="4"/>
                <c:pt idx="0">
                  <c:v>15-15</c:v>
                </c:pt>
                <c:pt idx="1">
                  <c:v>25-35</c:v>
                </c:pt>
                <c:pt idx="2">
                  <c:v>35-45</c:v>
                </c:pt>
                <c:pt idx="3">
                  <c:v>45+</c:v>
                </c:pt>
              </c:strCache>
            </c:strRef>
          </c:cat>
          <c:val>
            <c:numRef>
              <c:f>Φύλλο1!$B$2:$B$5</c:f>
              <c:numCache>
                <c:formatCode>0.00%</c:formatCode>
                <c:ptCount val="4"/>
                <c:pt idx="0">
                  <c:v>0.83300000000000063</c:v>
                </c:pt>
                <c:pt idx="1">
                  <c:v>0.83300000000000063</c:v>
                </c:pt>
                <c:pt idx="2" formatCode="0%">
                  <c:v>0.5</c:v>
                </c:pt>
                <c:pt idx="3">
                  <c:v>0.85700000000000065</c:v>
                </c:pt>
              </c:numCache>
            </c:numRef>
          </c:val>
        </c:ser>
        <c:ser>
          <c:idx val="1"/>
          <c:order val="1"/>
          <c:tx>
            <c:strRef>
              <c:f>Φύλλο1!$C$1</c:f>
              <c:strCache>
                <c:ptCount val="1"/>
                <c:pt idx="0">
                  <c:v>Όχι</c:v>
                </c:pt>
              </c:strCache>
            </c:strRef>
          </c:tx>
          <c:dLbls>
            <c:dLbl>
              <c:idx val="1"/>
              <c:layout>
                <c:manualLayout>
                  <c:x val="-5.6559308719559866E-2"/>
                  <c:y val="-6.4282836381453337E-2"/>
                </c:manualLayout>
              </c:layout>
              <c:showVal val="1"/>
            </c:dLbl>
            <c:dLbl>
              <c:idx val="2"/>
              <c:layout>
                <c:manualLayout>
                  <c:x val="2.513747054202678E-2"/>
                  <c:y val="3.2141418190726682E-2"/>
                </c:manualLayout>
              </c:layout>
              <c:showVal val="1"/>
            </c:dLbl>
            <c:spPr>
              <a:solidFill>
                <a:srgbClr val="FF0000"/>
              </a:solidFill>
            </c:spPr>
            <c:showVal val="1"/>
          </c:dLbls>
          <c:cat>
            <c:strRef>
              <c:f>Φύλλο1!$A$2:$A$5</c:f>
              <c:strCache>
                <c:ptCount val="4"/>
                <c:pt idx="0">
                  <c:v>15-15</c:v>
                </c:pt>
                <c:pt idx="1">
                  <c:v>25-35</c:v>
                </c:pt>
                <c:pt idx="2">
                  <c:v>35-45</c:v>
                </c:pt>
                <c:pt idx="3">
                  <c:v>45+</c:v>
                </c:pt>
              </c:strCache>
            </c:strRef>
          </c:cat>
          <c:val>
            <c:numRef>
              <c:f>Φύλλο1!$C$2:$C$5</c:f>
              <c:numCache>
                <c:formatCode>0.00%</c:formatCode>
                <c:ptCount val="4"/>
                <c:pt idx="0">
                  <c:v>0.16700000000000001</c:v>
                </c:pt>
                <c:pt idx="1">
                  <c:v>0.16700000000000001</c:v>
                </c:pt>
                <c:pt idx="2" formatCode="0%">
                  <c:v>0.5</c:v>
                </c:pt>
                <c:pt idx="3">
                  <c:v>0.14300000000000004</c:v>
                </c:pt>
              </c:numCache>
            </c:numRef>
          </c:val>
        </c:ser>
        <c:axId val="110570112"/>
        <c:axId val="110576000"/>
      </c:barChart>
      <c:catAx>
        <c:axId val="110570112"/>
        <c:scaling>
          <c:orientation val="minMax"/>
        </c:scaling>
        <c:axPos val="b"/>
        <c:tickLblPos val="nextTo"/>
        <c:crossAx val="110576000"/>
        <c:crosses val="autoZero"/>
        <c:auto val="1"/>
        <c:lblAlgn val="ctr"/>
        <c:lblOffset val="100"/>
      </c:catAx>
      <c:valAx>
        <c:axId val="110576000"/>
        <c:scaling>
          <c:orientation val="minMax"/>
        </c:scaling>
        <c:axPos val="l"/>
        <c:majorGridlines/>
        <c:numFmt formatCode="0.00%" sourceLinked="1"/>
        <c:tickLblPos val="nextTo"/>
        <c:crossAx val="110570112"/>
        <c:crosses val="autoZero"/>
        <c:crossBetween val="between"/>
      </c:valAx>
    </c:plotArea>
    <c:legend>
      <c:legendPos val="r"/>
      <c:layout/>
    </c:legend>
    <c:plotVisOnly val="1"/>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Ναι</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Φύλλο1!$B$2:$B$3</c:f>
              <c:numCache>
                <c:formatCode>0%</c:formatCode>
                <c:ptCount val="2"/>
                <c:pt idx="0" formatCode="0.00%">
                  <c:v>0.84600000000000064</c:v>
                </c:pt>
                <c:pt idx="1">
                  <c:v>0.9</c:v>
                </c:pt>
              </c:numCache>
            </c:numRef>
          </c:val>
        </c:ser>
        <c:ser>
          <c:idx val="1"/>
          <c:order val="1"/>
          <c:tx>
            <c:strRef>
              <c:f>Φύλλο1!$C$1</c:f>
              <c:strCache>
                <c:ptCount val="1"/>
                <c:pt idx="0">
                  <c:v>Όχι</c:v>
                </c:pt>
              </c:strCache>
            </c:strRef>
          </c:tx>
          <c:dLbls>
            <c:spPr>
              <a:solidFill>
                <a:srgbClr val="FF0000"/>
              </a:solidFill>
            </c:spPr>
            <c:showVal val="1"/>
          </c:dLbls>
          <c:cat>
            <c:strRef>
              <c:f>Φύλλο1!$A$2:$A$3</c:f>
              <c:strCache>
                <c:ptCount val="2"/>
                <c:pt idx="0">
                  <c:v>Γυναίκες</c:v>
                </c:pt>
                <c:pt idx="1">
                  <c:v>Άνδρες</c:v>
                </c:pt>
              </c:strCache>
            </c:strRef>
          </c:cat>
          <c:val>
            <c:numRef>
              <c:f>Φύλλο1!$C$2:$C$3</c:f>
              <c:numCache>
                <c:formatCode>0%</c:formatCode>
                <c:ptCount val="2"/>
                <c:pt idx="0" formatCode="0.00%">
                  <c:v>0.15400000000000033</c:v>
                </c:pt>
                <c:pt idx="1">
                  <c:v>0.1</c:v>
                </c:pt>
              </c:numCache>
            </c:numRef>
          </c:val>
        </c:ser>
        <c:axId val="110622208"/>
        <c:axId val="110623744"/>
      </c:barChart>
      <c:catAx>
        <c:axId val="110622208"/>
        <c:scaling>
          <c:orientation val="minMax"/>
        </c:scaling>
        <c:axPos val="b"/>
        <c:tickLblPos val="nextTo"/>
        <c:crossAx val="110623744"/>
        <c:crosses val="autoZero"/>
        <c:auto val="1"/>
        <c:lblAlgn val="ctr"/>
        <c:lblOffset val="100"/>
      </c:catAx>
      <c:valAx>
        <c:axId val="110623744"/>
        <c:scaling>
          <c:orientation val="minMax"/>
        </c:scaling>
        <c:axPos val="l"/>
        <c:majorGridlines/>
        <c:numFmt formatCode="0.00%" sourceLinked="1"/>
        <c:tickLblPos val="nextTo"/>
        <c:crossAx val="110622208"/>
        <c:crosses val="autoZero"/>
        <c:crossBetween val="between"/>
      </c:valAx>
    </c:plotArea>
    <c:legend>
      <c:legendPos val="r"/>
      <c:layout/>
      <c:spPr>
        <a:solidFill>
          <a:schemeClr val="accent3"/>
        </a:solidFill>
      </c:spPr>
    </c:legend>
    <c:plotVisOnly val="1"/>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Nαι</c:v>
                </c:pt>
              </c:strCache>
            </c:strRef>
          </c:tx>
          <c:dLbls>
            <c:dLbl>
              <c:idx val="0"/>
              <c:layout>
                <c:manualLayout>
                  <c:x val="-6.2843676355066975E-3"/>
                  <c:y val="5.8925252640119306E-17"/>
                </c:manualLayout>
              </c:layout>
              <c:showVal val="1"/>
            </c:dLbl>
            <c:dLbl>
              <c:idx val="2"/>
              <c:layout>
                <c:manualLayout>
                  <c:x val="6.2843676355066429E-3"/>
                  <c:y val="-4.4997985467017394E-2"/>
                </c:manualLayout>
              </c:layout>
              <c:showVal val="1"/>
            </c:dLbl>
            <c:spPr>
              <a:solidFill>
                <a:srgbClr val="FF0000"/>
              </a:solidFill>
            </c:spPr>
            <c:showVal val="1"/>
          </c:dLbls>
          <c:cat>
            <c:strRef>
              <c:f>Φύλλο1!$A$2:$A$5</c:f>
              <c:strCache>
                <c:ptCount val="4"/>
                <c:pt idx="0">
                  <c:v>15-25</c:v>
                </c:pt>
                <c:pt idx="1">
                  <c:v>25-35</c:v>
                </c:pt>
                <c:pt idx="2">
                  <c:v>35-45</c:v>
                </c:pt>
                <c:pt idx="3">
                  <c:v>45+</c:v>
                </c:pt>
              </c:strCache>
            </c:strRef>
          </c:cat>
          <c:val>
            <c:numRef>
              <c:f>Φύλλο1!$B$2:$B$5</c:f>
              <c:numCache>
                <c:formatCode>0%</c:formatCode>
                <c:ptCount val="4"/>
                <c:pt idx="0" formatCode="0.00%">
                  <c:v>0.83300000000000063</c:v>
                </c:pt>
                <c:pt idx="1">
                  <c:v>0.5</c:v>
                </c:pt>
                <c:pt idx="2">
                  <c:v>1</c:v>
                </c:pt>
                <c:pt idx="3" formatCode="0.00%">
                  <c:v>0.85700000000000065</c:v>
                </c:pt>
              </c:numCache>
            </c:numRef>
          </c:val>
        </c:ser>
        <c:ser>
          <c:idx val="1"/>
          <c:order val="1"/>
          <c:tx>
            <c:strRef>
              <c:f>Φύλλο1!$C$1</c:f>
              <c:strCache>
                <c:ptCount val="1"/>
                <c:pt idx="0">
                  <c:v>Όχι</c:v>
                </c:pt>
              </c:strCache>
            </c:strRef>
          </c:tx>
          <c:dLbls>
            <c:dLbl>
              <c:idx val="1"/>
              <c:layout>
                <c:manualLayout>
                  <c:x val="-6.2843676355066975E-3"/>
                  <c:y val="-7.3925261838671499E-2"/>
                </c:manualLayout>
              </c:layout>
              <c:showVal val="1"/>
            </c:dLbl>
            <c:spPr>
              <a:solidFill>
                <a:srgbClr val="FF0000"/>
              </a:solidFill>
            </c:spPr>
            <c:showVal val="1"/>
          </c:dLbls>
          <c:cat>
            <c:strRef>
              <c:f>Φύλλο1!$A$2:$A$5</c:f>
              <c:strCache>
                <c:ptCount val="4"/>
                <c:pt idx="0">
                  <c:v>15-25</c:v>
                </c:pt>
                <c:pt idx="1">
                  <c:v>25-35</c:v>
                </c:pt>
                <c:pt idx="2">
                  <c:v>35-45</c:v>
                </c:pt>
                <c:pt idx="3">
                  <c:v>45+</c:v>
                </c:pt>
              </c:strCache>
            </c:strRef>
          </c:cat>
          <c:val>
            <c:numRef>
              <c:f>Φύλλο1!$C$2:$C$5</c:f>
              <c:numCache>
                <c:formatCode>0%</c:formatCode>
                <c:ptCount val="4"/>
                <c:pt idx="0" formatCode="0.00%">
                  <c:v>0.16700000000000001</c:v>
                </c:pt>
                <c:pt idx="1">
                  <c:v>0.5</c:v>
                </c:pt>
                <c:pt idx="2">
                  <c:v>0</c:v>
                </c:pt>
                <c:pt idx="3" formatCode="0.00%">
                  <c:v>0.14300000000000004</c:v>
                </c:pt>
              </c:numCache>
            </c:numRef>
          </c:val>
        </c:ser>
        <c:axId val="110669824"/>
        <c:axId val="110671360"/>
      </c:barChart>
      <c:catAx>
        <c:axId val="110669824"/>
        <c:scaling>
          <c:orientation val="minMax"/>
        </c:scaling>
        <c:axPos val="b"/>
        <c:tickLblPos val="nextTo"/>
        <c:crossAx val="110671360"/>
        <c:crosses val="autoZero"/>
        <c:auto val="1"/>
        <c:lblAlgn val="ctr"/>
        <c:lblOffset val="100"/>
      </c:catAx>
      <c:valAx>
        <c:axId val="110671360"/>
        <c:scaling>
          <c:orientation val="minMax"/>
        </c:scaling>
        <c:axPos val="l"/>
        <c:majorGridlines/>
        <c:numFmt formatCode="0.00%" sourceLinked="1"/>
        <c:tickLblPos val="nextTo"/>
        <c:crossAx val="110669824"/>
        <c:crosses val="autoZero"/>
        <c:crossBetween val="between"/>
      </c:valAx>
    </c:plotArea>
    <c:legend>
      <c:legendPos val="r"/>
      <c:layout/>
      <c:spPr>
        <a:solidFill>
          <a:srgbClr val="9BBB59"/>
        </a:solidFill>
      </c:spPr>
    </c:legend>
    <c:plotVisOnly val="1"/>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98700A-19C1-4C9A-9051-C9FC9D9223E7}" type="datetimeFigureOut">
              <a:rPr lang="el-GR"/>
              <a:pPr>
                <a:defRPr/>
              </a:pPr>
              <a:t>25/6/2018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0BAB5D-CA0C-4B72-A5C7-C01AE4288EC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60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50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EEB78-86B5-46C5-B3BC-81A849DD355D}" type="slidenum">
              <a:rPr lang="el-GR" smtClean="0"/>
              <a:pPr fontAlgn="base">
                <a:spcBef>
                  <a:spcPct val="0"/>
                </a:spcBef>
                <a:spcAft>
                  <a:spcPct val="0"/>
                </a:spcAft>
                <a:defRPr/>
              </a:pPr>
              <a:t>10</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460BAB5D-CA0C-4B72-A5C7-C01AE4288EC5}" type="slidenum">
              <a:rPr lang="el-GR" smtClean="0"/>
              <a:pPr>
                <a:defRPr/>
              </a:pPr>
              <a:t>15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460BAB5D-CA0C-4B72-A5C7-C01AE4288EC5}" type="slidenum">
              <a:rPr lang="el-GR" smtClean="0"/>
              <a:pPr>
                <a:defRPr/>
              </a:pPr>
              <a:t>40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D9420C24-CBE8-47F9-90AB-9C4C87BBA4DA}" type="datetimeFigureOut">
              <a:rPr lang="el-GR"/>
              <a:pPr>
                <a:defRPr/>
              </a:pPr>
              <a:t>25/6/2018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611F84D-DF5F-4A0A-A9DE-79AA4219418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6C6381D-6610-4686-9DAB-D629D3E82856}" type="datetimeFigureOut">
              <a:rPr lang="el-GR"/>
              <a:pPr>
                <a:defRPr/>
              </a:pPr>
              <a:t>25/6/2018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42D3A11-DEC4-422A-A05D-9E8C1735170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4963F1B-38F4-4D19-8FD0-6C9F61F27D0F}" type="datetimeFigureOut">
              <a:rPr lang="el-GR"/>
              <a:pPr>
                <a:defRPr/>
              </a:pPr>
              <a:t>25/6/2018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9A7C824-FF66-42C8-B508-099DDF2C276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7676869-2000-4518-A1D4-9FD13B69B585}" type="datetimeFigureOut">
              <a:rPr lang="el-GR"/>
              <a:pPr>
                <a:defRPr/>
              </a:pPr>
              <a:t>25/6/2018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15A0C8D-084D-4EF3-A360-53A0EA0281C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1E248FC-3181-46C7-89D9-0801A085C2F9}" type="datetimeFigureOut">
              <a:rPr lang="el-GR"/>
              <a:pPr>
                <a:defRPr/>
              </a:pPr>
              <a:t>25/6/2018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8495F4F-C339-49C2-9345-BEDDF25FD92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9A880BFC-2748-42B4-AF34-BBC98263F469}" type="datetimeFigureOut">
              <a:rPr lang="el-GR"/>
              <a:pPr>
                <a:defRPr/>
              </a:pPr>
              <a:t>25/6/2018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01CCE61-4298-4CF2-91DB-B0FDE1DE530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D4314C38-AF55-4FCD-88D1-5E7CA5C2DE30}" type="datetimeFigureOut">
              <a:rPr lang="el-GR"/>
              <a:pPr>
                <a:defRPr/>
              </a:pPr>
              <a:t>25/6/2018</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A9DE12C6-B0D0-4436-B6C3-82F6C90512C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A8CC9F99-D9E3-4CF8-A53E-0721A533FF4E}" type="datetimeFigureOut">
              <a:rPr lang="el-GR"/>
              <a:pPr>
                <a:defRPr/>
              </a:pPr>
              <a:t>25/6/2018</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56471F6-4136-4F79-998D-6268630539C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A292306B-7893-4714-98BA-A43A31C5E00A}" type="datetimeFigureOut">
              <a:rPr lang="el-GR"/>
              <a:pPr>
                <a:defRPr/>
              </a:pPr>
              <a:t>25/6/2018</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60C3E4E4-3B01-4D83-AAF0-EEF82D1789C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9D81C66-3231-43BF-9F29-256AA3EC2986}" type="datetimeFigureOut">
              <a:rPr lang="el-GR"/>
              <a:pPr>
                <a:defRPr/>
              </a:pPr>
              <a:t>25/6/2018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4CAAE28-D406-41DF-AD1C-130E499457C9}"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3F4A2B0-F2CD-4347-BE43-3F0E2CBCDF8E}" type="datetimeFigureOut">
              <a:rPr lang="el-GR"/>
              <a:pPr>
                <a:defRPr/>
              </a:pPr>
              <a:t>25/6/2018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D566985-9D58-4186-9DF0-B707BA1FB3C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11E6128-BD3D-4B1E-9D71-33CF0C2E7965}" type="datetimeFigureOut">
              <a:rPr lang="el-GR"/>
              <a:pPr>
                <a:defRPr/>
              </a:pPr>
              <a:t>25/6/2018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D5CFBB-E411-41C5-924C-F8A1231B367E}"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967;&#953;&#955;&#953;&#940;&#948;&#949;&#962;%20&#960;&#961;&#972;&#963;&#966;&#965;&#947;&#949;&#962;.wmv" TargetMode="External"/><Relationship Id="rId1" Type="http://schemas.openxmlformats.org/officeDocument/2006/relationships/video" Target="file:///F:\&#949;&#947;&#954;&#955;&#969;&#946;&#953;&#963;&#956;&#941;&#957;&#959;&#953;%20&#960;&#961;&#972;&#963;&#966;&#965;&#947;&#949;&#962;.wmv"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hyperlink" Target="http://www.protothema.gr/greece/article/732533/pano-apo-450-metanastes-perasan-sta-nisia-tou-voreiou-aigaiou-to-teleutaio-diimero/" TargetMode="External"/><Relationship Id="rId3" Type="http://schemas.openxmlformats.org/officeDocument/2006/relationships/hyperlink" Target="http://www.freelers.gr/eidika-themata/114-arxeio-81583346" TargetMode="External"/><Relationship Id="rId7" Type="http://schemas.openxmlformats.org/officeDocument/2006/relationships/hyperlink" Target="http://www.protothema.gr/greece/article/734629/arithmos-rekor-stis-afixeis-metanaston-to-septemvrio/" TargetMode="External"/><Relationship Id="rId2" Type="http://schemas.openxmlformats.org/officeDocument/2006/relationships/hyperlink" Target="http://www.greek-language.gr/greekLang/modern_greek/tools/lexica/triantafyllides/index.html" TargetMode="External"/><Relationship Id="rId1" Type="http://schemas.openxmlformats.org/officeDocument/2006/relationships/slideLayout" Target="../slideLayouts/slideLayout6.xml"/><Relationship Id="rId6" Type="http://schemas.openxmlformats.org/officeDocument/2006/relationships/hyperlink" Target="http://www.protothema.gr/greece/article/735478/ektos-eleghou-i-katastasi-sti-lesvo-agries-sublokes-afganon-me-enan-nekro/" TargetMode="External"/><Relationship Id="rId11" Type="http://schemas.openxmlformats.org/officeDocument/2006/relationships/hyperlink" Target="http://eclass.teiion.gr/modules/document/file.php/DSE338/2f.%20&#916;&#951;&#956;&#959;&#963;&#953;&#959;&#947;&#961;&#945;&#966;&#953;&#954;&#972;&#962;%20&#923;&#972;&#947;&#959;&#962;%20(&#949;&#943;&#948;&#951;%20&#948;&#951;&#956;&#959;&#963;&#953;&#959;&#947;&#961;&#945;&#966;&#953;&#954;&#959;&#973;%20&#955;&#972;&#947;&#959;&#965;).pdf" TargetMode="External"/><Relationship Id="rId5" Type="http://schemas.openxmlformats.org/officeDocument/2006/relationships/hyperlink" Target="https://digizen.eap.gr/" TargetMode="External"/><Relationship Id="rId10" Type="http://schemas.openxmlformats.org/officeDocument/2006/relationships/hyperlink" Target="http://www.kathimerini.gr/811973/opinion/epikairothta/politikh/oi-prosfyges-einai-ypo8esh-olwn" TargetMode="External"/><Relationship Id="rId4" Type="http://schemas.openxmlformats.org/officeDocument/2006/relationships/hyperlink" Target="https://www.esiea.gr/arxes-deontologias/https:/www.esiea.gr/arxes-deontologias/" TargetMode="External"/><Relationship Id="rId9" Type="http://schemas.openxmlformats.org/officeDocument/2006/relationships/hyperlink" Target="http://www.protothema.gr/greece/article/731645/sokaroun-ta-stoiheia-toulahiston-19000-prosfugopoula-einai-eglovismena-stin-ellada-/"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youtu.be/5ywryIusRok" TargetMode="External"/><Relationship Id="rId13" Type="http://schemas.openxmlformats.org/officeDocument/2006/relationships/hyperlink" Target="https://www.google.gr/imgres?imgurl=http%3A%2F%2Fwww.iefimerida.gr%2Fsites%2Fdefault%2Ffiles%2Fstyles%2F708x320%2Fpublic%2Flesvos.11.11.708.jpeg%3Fitok%3DFAkmnc2D&amp;imgrefurl=http%3A%2F%2Fwww.iefimerida.gr%2Fnews%2F235326%2Freuters-i-akti-ton-oneiron-kai-ton-efialton-sklires-eikones-prosfygon-poy-ftanoyn-sti&amp;docid=FH7uNUqUoIURWM&amp;tbnid=GcHFApeKyASCTM%3A&amp;vet=10ahUKEwjtxejIk-HXAhUBsBQKHRw4A_MQMwhOKB8wHw..i&amp;w=708&amp;h=320&amp;safe=strict&amp;bih=918&amp;biw=1280&amp;q=&#949;&#953;&#954;&#959;&#957;&#949;&#962;%20&#960;&#961;&#959;&#963;&#966;&#965;&#947;&#969;&#957;&amp;ved=0ahUKEwjtxejIk-HXAhUBsBQKHRw4A_MQMwhOKB8wHw&amp;iact=mrc&amp;uact=8" TargetMode="External"/><Relationship Id="rId3" Type="http://schemas.openxmlformats.org/officeDocument/2006/relationships/hyperlink" Target="http://www.opi.gr/index.php/genikes-plirofories-pi/prosvoli-sto-diadiktyo" TargetMode="External"/><Relationship Id="rId7" Type="http://schemas.openxmlformats.org/officeDocument/2006/relationships/hyperlink" Target="https://youtu.be/JN_TygoVXic" TargetMode="External"/><Relationship Id="rId12" Type="http://schemas.openxmlformats.org/officeDocument/2006/relationships/hyperlink" Target="https://youtu.be/VxsRQF676E0" TargetMode="External"/><Relationship Id="rId2" Type="http://schemas.openxmlformats.org/officeDocument/2006/relationships/hyperlink" Target="https://youtu.be/YZBeuGZ29Ic" TargetMode="External"/><Relationship Id="rId1" Type="http://schemas.openxmlformats.org/officeDocument/2006/relationships/slideLayout" Target="../slideLayouts/slideLayout6.xml"/><Relationship Id="rId6" Type="http://schemas.openxmlformats.org/officeDocument/2006/relationships/hyperlink" Target="https://youtu.be/JEmbjWMJByk" TargetMode="External"/><Relationship Id="rId11" Type="http://schemas.openxmlformats.org/officeDocument/2006/relationships/hyperlink" Target="https://youtu.be/zgiFSnNIOSw" TargetMode="External"/><Relationship Id="rId5" Type="http://schemas.openxmlformats.org/officeDocument/2006/relationships/hyperlink" Target="https://www.amnesty.gr/blog/20206/vasikes-erotiseis-kai-apantiseis-gia-ta-dikaiomata-prosfygon-metanaston" TargetMode="External"/><Relationship Id="rId15" Type="http://schemas.openxmlformats.org/officeDocument/2006/relationships/hyperlink" Target="https://youtu.be/pR-5bwXtwRo" TargetMode="External"/><Relationship Id="rId10" Type="http://schemas.openxmlformats.org/officeDocument/2006/relationships/hyperlink" Target="https://youtu.be/omrqaue8qew" TargetMode="External"/><Relationship Id="rId4" Type="http://schemas.openxmlformats.org/officeDocument/2006/relationships/hyperlink" Target="http://www.opi.gr/index.php/genikes-plirofories-pi/synithi-erotimata" TargetMode="External"/><Relationship Id="rId9" Type="http://schemas.openxmlformats.org/officeDocument/2006/relationships/hyperlink" Target="https://youtu.be/rGm0Tm0ymzA" TargetMode="External"/><Relationship Id="rId14" Type="http://schemas.openxmlformats.org/officeDocument/2006/relationships/hyperlink" Target="https://youtu.be/h-DRDo6nYo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6 - Εικόνα" descr="ΓΥΜΝΑΣΙΟ ΖΙΤΣΑΣ.JPG"/>
          <p:cNvPicPr>
            <a:picLocks noChangeAspect="1"/>
          </p:cNvPicPr>
          <p:nvPr/>
        </p:nvPicPr>
        <p:blipFill>
          <a:blip r:embed="rId3" cstate="print">
            <a:lum bright="30000"/>
          </a:blip>
          <a:srcRect/>
          <a:stretch>
            <a:fillRect/>
          </a:stretch>
        </p:blipFill>
        <p:spPr bwMode="auto">
          <a:xfrm>
            <a:off x="-26" y="0"/>
            <a:ext cx="9144026" cy="7643813"/>
          </a:xfrm>
          <a:prstGeom prst="rect">
            <a:avLst/>
          </a:prstGeom>
          <a:noFill/>
          <a:ln w="9525">
            <a:noFill/>
            <a:miter lim="800000"/>
            <a:headEnd/>
            <a:tailEnd/>
          </a:ln>
        </p:spPr>
      </p:pic>
      <p:sp>
        <p:nvSpPr>
          <p:cNvPr id="3" name="2 - Θέση περιεχομένου"/>
          <p:cNvSpPr>
            <a:spLocks noGrp="1"/>
          </p:cNvSpPr>
          <p:nvPr>
            <p:ph sz="half" idx="1"/>
          </p:nvPr>
        </p:nvSpPr>
        <p:spPr>
          <a:xfrm>
            <a:off x="468313" y="2492375"/>
            <a:ext cx="3889375" cy="3633788"/>
          </a:xfrm>
        </p:spPr>
        <p:txBody>
          <a:bodyPr rtlCol="0">
            <a:normAutofit fontScale="77500" lnSpcReduction="20000"/>
          </a:bodyPr>
          <a:lstStyle/>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Α΄ΟΜΑΔΑ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ΖΥΓΟΥΡΗΣ ΜΙΛΤΟΣ</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ΚΩΤΣΙΑΣ ΙΩΑΝΝΗΣ</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ΛΙΑΚΟΣ ΣΩΤΗΡΙΟΣ</a:t>
            </a:r>
          </a:p>
          <a:p>
            <a:pPr algn="ctr" eaLnBrk="1" fontAlgn="auto" hangingPunct="1">
              <a:spcAft>
                <a:spcPts val="0"/>
              </a:spcAft>
              <a:buFont typeface="Arial" pitchFamily="34" charset="0"/>
              <a:buNone/>
              <a:defRPr/>
            </a:pPr>
            <a:endParaRPr lang="el-GR" sz="1800" b="1" dirty="0">
              <a:solidFill>
                <a:schemeClr val="bg1"/>
              </a:solidFill>
              <a:latin typeface="Palatino Linotype" pitchFamily="18" charset="0"/>
            </a:endParaRPr>
          </a:p>
          <a:p>
            <a:pPr algn="ctr" eaLnBrk="1" fontAlgn="auto" hangingPunct="1">
              <a:spcAft>
                <a:spcPts val="0"/>
              </a:spcAft>
              <a:buFont typeface="Arial" pitchFamily="34" charset="0"/>
              <a:buNone/>
              <a:defRPr/>
            </a:pPr>
            <a:endParaRPr lang="el-GR" sz="1800" b="1" dirty="0" smtClean="0">
              <a:solidFill>
                <a:schemeClr val="bg1"/>
              </a:solidFill>
              <a:latin typeface="Palatino Linotype" pitchFamily="18" charset="0"/>
            </a:endParaRP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Β΄ΟΜΑΔΑ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ΚΕΒΑΝΙ ΑΚΙΦ</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ΛΙΑΚΟΥ ΟΛΓΑ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ΜΠΟΤΣΙΟΥ ΑΛΕΞΑΝΔΡΑ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ΠΕΤΡΟΥ ΒΑΣΙΛΕΙΟΣ</a:t>
            </a:r>
          </a:p>
          <a:p>
            <a:pPr algn="ctr" eaLnBrk="1" fontAlgn="auto" hangingPunct="1">
              <a:spcAft>
                <a:spcPts val="0"/>
              </a:spcAft>
              <a:buFont typeface="Arial" pitchFamily="34" charset="0"/>
              <a:buNone/>
              <a:defRPr/>
            </a:pPr>
            <a:endParaRPr lang="el-GR" sz="1800" dirty="0" smtClean="0">
              <a:latin typeface="Palatino Linotype" pitchFamily="18" charset="0"/>
            </a:endParaRPr>
          </a:p>
          <a:p>
            <a:pPr algn="ctr" eaLnBrk="1" fontAlgn="auto" hangingPunct="1">
              <a:spcAft>
                <a:spcPts val="0"/>
              </a:spcAft>
              <a:buFont typeface="Arial" pitchFamily="34" charset="0"/>
              <a:buNone/>
              <a:defRPr/>
            </a:pPr>
            <a:endParaRPr lang="el-GR" dirty="0">
              <a:latin typeface="Palatino Linotype" pitchFamily="18" charset="0"/>
            </a:endParaRPr>
          </a:p>
        </p:txBody>
      </p:sp>
      <p:sp>
        <p:nvSpPr>
          <p:cNvPr id="4" name="3 - Θέση περιεχομένου"/>
          <p:cNvSpPr>
            <a:spLocks noGrp="1"/>
          </p:cNvSpPr>
          <p:nvPr>
            <p:ph sz="half" idx="2"/>
          </p:nvPr>
        </p:nvSpPr>
        <p:spPr>
          <a:xfrm>
            <a:off x="4140200" y="2492375"/>
            <a:ext cx="4827588" cy="3605213"/>
          </a:xfrm>
        </p:spPr>
        <p:txBody>
          <a:bodyPr rtlCol="0">
            <a:normAutofit fontScale="77500" lnSpcReduction="20000"/>
          </a:bodyPr>
          <a:lstStyle/>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Α΄ΟΜΑΔΑ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ΖΟΡΜΠΑΛΑ ΑΛΙΚΗ</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ΠΕΤΡΟΥ ΠΑΝΑΓΙΩΤΑ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ΤΣΟΥΜΠΡΗ ΔΑΝΑΗ</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ΧΡΥΣΟΧΟΟΣ ΜΙΧΑΗΛ</a:t>
            </a:r>
          </a:p>
          <a:p>
            <a:pPr algn="ctr" eaLnBrk="1" fontAlgn="auto" hangingPunct="1">
              <a:spcAft>
                <a:spcPts val="0"/>
              </a:spcAft>
              <a:buFont typeface="Arial" pitchFamily="34" charset="0"/>
              <a:buNone/>
              <a:defRPr/>
            </a:pPr>
            <a:endParaRPr lang="el-GR" sz="1800" b="1" dirty="0" smtClean="0">
              <a:solidFill>
                <a:schemeClr val="bg1"/>
              </a:solidFill>
              <a:latin typeface="Palatino Linotype" pitchFamily="18" charset="0"/>
            </a:endParaRP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Β΄ΟΜΑΔΑ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ΓΚΟΤΣΗ ΦΡΟΣΥΝΑ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ΚΑΡΑΜΠΙΝΑ ΑΛΕΞΑΝΔΡΑ</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ΚΑΡΑΦΕΡΗΣ ΑΘΑΝΑΣΙΟΣ</a:t>
            </a:r>
          </a:p>
          <a:p>
            <a:pPr algn="ctr" eaLnBrk="1" fontAlgn="auto" hangingPunct="1">
              <a:spcAft>
                <a:spcPts val="0"/>
              </a:spcAft>
              <a:buFont typeface="Arial" pitchFamily="34" charset="0"/>
              <a:buNone/>
              <a:defRPr/>
            </a:pPr>
            <a:r>
              <a:rPr lang="el-GR" sz="1800" b="1" dirty="0" smtClean="0">
                <a:solidFill>
                  <a:schemeClr val="bg1"/>
                </a:solidFill>
                <a:latin typeface="Palatino Linotype" pitchFamily="18" charset="0"/>
              </a:rPr>
              <a:t>ΧΡΗΣΤΟΥ ΝΙΚΟΛΙΝΑ</a:t>
            </a:r>
            <a:endParaRPr lang="el-GR" sz="1800" b="1" dirty="0">
              <a:solidFill>
                <a:schemeClr val="bg1"/>
              </a:solidFill>
              <a:latin typeface="Palatino Linotype" pitchFamily="18" charset="0"/>
            </a:endParaRP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l-GR" dirty="0" smtClean="0">
                <a:latin typeface="Palatino Linotype" pitchFamily="18" charset="0"/>
              </a:rPr>
              <a:t> </a:t>
            </a:r>
          </a:p>
          <a:p>
            <a:pPr eaLnBrk="1" fontAlgn="auto" hangingPunct="1">
              <a:spcAft>
                <a:spcPts val="0"/>
              </a:spcAft>
              <a:buFont typeface="Arial" pitchFamily="34" charset="0"/>
              <a:buNone/>
              <a:defRPr/>
            </a:pPr>
            <a:endParaRPr lang="el-GR" dirty="0"/>
          </a:p>
        </p:txBody>
      </p:sp>
      <p:sp>
        <p:nvSpPr>
          <p:cNvPr id="5" name="4 - Τίτλος"/>
          <p:cNvSpPr>
            <a:spLocks noGrp="1"/>
          </p:cNvSpPr>
          <p:nvPr>
            <p:ph type="title"/>
          </p:nvPr>
        </p:nvSpPr>
        <p:spPr>
          <a:xfrm>
            <a:off x="571472" y="571480"/>
            <a:ext cx="7848600" cy="1938338"/>
          </a:xfrm>
        </p:spPr>
        <p:txBody>
          <a:bodyPr>
            <a:spAutoFit/>
          </a:bodyPr>
          <a:lstStyle/>
          <a:p>
            <a:pPr eaLnBrk="1" hangingPunct="1"/>
            <a:r>
              <a:rPr lang="el-GR" sz="2400" b="1" dirty="0" smtClean="0">
                <a:solidFill>
                  <a:schemeClr val="bg1"/>
                </a:solidFill>
                <a:latin typeface="Palatino Linotype" pitchFamily="18" charset="0"/>
              </a:rPr>
              <a:t>ΠΑΡΟΥΣΙΑΣΗ ΤΗΣ ΕΡΕΥΝΗΤΙΚΗΣ ΕΡΓΑΣΙΑΣ ΤΩΝ ΜΑΘΗΤΩΝ</a:t>
            </a:r>
            <a:br>
              <a:rPr lang="el-GR" sz="2400" b="1" dirty="0" smtClean="0">
                <a:solidFill>
                  <a:schemeClr val="bg1"/>
                </a:solidFill>
                <a:latin typeface="Palatino Linotype" pitchFamily="18" charset="0"/>
              </a:rPr>
            </a:br>
            <a:r>
              <a:rPr lang="el-GR" sz="2400" b="1" dirty="0" smtClean="0">
                <a:solidFill>
                  <a:schemeClr val="bg1"/>
                </a:solidFill>
                <a:latin typeface="Palatino Linotype" pitchFamily="18" charset="0"/>
              </a:rPr>
              <a:t>ΤΗΣ ΠΡΩΤΗΣ (Α΄)  &amp; ΔΕΥΤΕΡΑΣ (Β΄) </a:t>
            </a:r>
            <a:br>
              <a:rPr lang="el-GR" sz="2400" b="1" dirty="0" smtClean="0">
                <a:solidFill>
                  <a:schemeClr val="bg1"/>
                </a:solidFill>
                <a:latin typeface="Palatino Linotype" pitchFamily="18" charset="0"/>
              </a:rPr>
            </a:br>
            <a:r>
              <a:rPr lang="el-GR" sz="2400" b="1" dirty="0" smtClean="0">
                <a:solidFill>
                  <a:schemeClr val="bg1"/>
                </a:solidFill>
                <a:latin typeface="Palatino Linotype" pitchFamily="18" charset="0"/>
              </a:rPr>
              <a:t> </a:t>
            </a:r>
            <a:br>
              <a:rPr lang="el-GR" sz="2400" b="1" dirty="0" smtClean="0">
                <a:solidFill>
                  <a:schemeClr val="bg1"/>
                </a:solidFill>
                <a:latin typeface="Palatino Linotype" pitchFamily="18" charset="0"/>
              </a:rPr>
            </a:br>
            <a:endParaRPr lang="el-GR" sz="2400" b="1" dirty="0" smtClean="0">
              <a:solidFill>
                <a:schemeClr val="bg1"/>
              </a:solidFill>
              <a:latin typeface="Palatino Linotype" pitchFamily="18" charset="0"/>
            </a:endParaRPr>
          </a:p>
        </p:txBody>
      </p:sp>
      <p:sp>
        <p:nvSpPr>
          <p:cNvPr id="6" name="5 - TextBox"/>
          <p:cNvSpPr txBox="1">
            <a:spLocks noChangeArrowheads="1"/>
          </p:cNvSpPr>
          <p:nvPr/>
        </p:nvSpPr>
        <p:spPr bwMode="auto">
          <a:xfrm>
            <a:off x="500033" y="1643050"/>
            <a:ext cx="8001029" cy="830997"/>
          </a:xfrm>
          <a:prstGeom prst="rect">
            <a:avLst/>
          </a:prstGeom>
          <a:noFill/>
          <a:ln w="9525">
            <a:noFill/>
            <a:miter lim="800000"/>
            <a:headEnd/>
            <a:tailEnd/>
          </a:ln>
        </p:spPr>
        <p:txBody>
          <a:bodyPr wrap="square">
            <a:spAutoFit/>
          </a:bodyPr>
          <a:lstStyle/>
          <a:p>
            <a:pPr algn="ctr"/>
            <a:r>
              <a:rPr lang="el-GR" sz="2400" b="1" dirty="0">
                <a:solidFill>
                  <a:schemeClr val="bg1"/>
                </a:solidFill>
                <a:latin typeface="Palatino Linotype" pitchFamily="18" charset="0"/>
              </a:rPr>
              <a:t>ΛΥΚΕΙΑΚΗΣ ΤΑΞΗΣ ΓΥΜΝΑΣΙΟΥ ΖΙΤΣΑΣ</a:t>
            </a:r>
          </a:p>
          <a:p>
            <a:r>
              <a:rPr lang="el-GR" sz="2400" b="1" dirty="0">
                <a:solidFill>
                  <a:schemeClr val="bg1"/>
                </a:solidFill>
                <a:latin typeface="Palatino Linotype" pitchFamily="18" charset="0"/>
              </a:rPr>
              <a:t>                Α΄ Λ.Τ                                               Β΄ Λ.Τ</a:t>
            </a:r>
          </a:p>
        </p:txBody>
      </p:sp>
      <p:pic>
        <p:nvPicPr>
          <p:cNvPr id="10" name="9 - Εικόνα" descr="WP_20180504_12_53_54_Pro.jpg"/>
          <p:cNvPicPr>
            <a:picLocks noChangeAspect="1"/>
          </p:cNvPicPr>
          <p:nvPr/>
        </p:nvPicPr>
        <p:blipFill>
          <a:blip r:embed="rId4" cstate="print"/>
          <a:stretch>
            <a:fillRect/>
          </a:stretch>
        </p:blipFill>
        <p:spPr>
          <a:xfrm>
            <a:off x="4572000" y="2428868"/>
            <a:ext cx="4743033" cy="2664296"/>
          </a:xfrm>
          <a:prstGeom prst="flowChartMagneticDisk">
            <a:avLst/>
          </a:prstGeom>
        </p:spPr>
      </p:pic>
      <p:pic>
        <p:nvPicPr>
          <p:cNvPr id="8" name="7 - Εικόνα" descr="WP_20180510_13_22_32_Pro.jpg"/>
          <p:cNvPicPr>
            <a:picLocks noChangeAspect="1"/>
          </p:cNvPicPr>
          <p:nvPr/>
        </p:nvPicPr>
        <p:blipFill>
          <a:blip r:embed="rId5" cstate="print"/>
          <a:stretch>
            <a:fillRect/>
          </a:stretch>
        </p:blipFill>
        <p:spPr>
          <a:xfrm>
            <a:off x="0" y="2428868"/>
            <a:ext cx="4572000" cy="2649120"/>
          </a:xfrm>
          <a:prstGeom prst="flowChartMagneticDisk">
            <a:avLst/>
          </a:prstGeom>
          <a:ln w="228600" cap="sq" cmpd="thickThin">
            <a:noFill/>
            <a:prstDash val="solid"/>
            <a:miter lim="800000"/>
          </a:ln>
          <a:effectLst>
            <a:innerShdw blurRad="76200">
              <a:srgbClr val="000000"/>
            </a:inn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2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2000"/>
                                        <p:tgtEl>
                                          <p:spTgt spid="5">
                                            <p:txEl>
                                              <p:pRg st="0" end="0"/>
                                            </p:txEl>
                                          </p:spTgt>
                                        </p:tgtEl>
                                        <p:attrNameLst>
                                          <p:attrName>style.color</p:attrName>
                                        </p:attrNameLst>
                                      </p:cBhvr>
                                      <p:tavLst>
                                        <p:tav tm="0">
                                          <p:val>
                                            <p:clrVal>
                                              <a:schemeClr val="bg1"/>
                                            </p:clrVal>
                                          </p:val>
                                        </p:tav>
                                        <p:tav tm="50000">
                                          <p:val>
                                            <p:clrVal>
                                              <a:schemeClr val="bg1"/>
                                            </p:clrVal>
                                          </p:val>
                                        </p:tav>
                                      </p:tavLst>
                                    </p:anim>
                                    <p:anim calcmode="discrete" valueType="clr">
                                      <p:cBhvr>
                                        <p:cTn id="8" dur="20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5">
                                            <p:txEl>
                                              <p:pRg st="0" end="0"/>
                                            </p:txEl>
                                          </p:spTgt>
                                        </p:tgtEl>
                                        <p:attrNameLst>
                                          <p:attrName>fill.type</p:attrName>
                                        </p:attrNameLst>
                                      </p:cBhvr>
                                      <p:to>
                                        <p:strVal val="solid"/>
                                      </p:to>
                                    </p:set>
                                  </p:childTnLst>
                                  <p:subTnLst>
                                    <p:audio>
                                      <p:cMediaNode vol="100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10" fill="hold">
                            <p:stCondLst>
                              <p:cond delay="4680"/>
                            </p:stCondLst>
                            <p:childTnLst>
                              <p:par>
                                <p:cTn id="11" presetID="27" presetClass="entr" presetSubtype="0" fill="hold" nodeType="afterEffect">
                                  <p:stCondLst>
                                    <p:cond delay="0"/>
                                  </p:stCondLst>
                                  <p:iterate type="lt">
                                    <p:tmPct val="2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2000"/>
                                        <p:tgtEl>
                                          <p:spTgt spid="6">
                                            <p:txEl>
                                              <p:pRg st="0" end="0"/>
                                            </p:txEl>
                                          </p:spTgt>
                                        </p:tgtEl>
                                        <p:attrNameLst>
                                          <p:attrName>style.color</p:attrName>
                                        </p:attrNameLst>
                                      </p:cBhvr>
                                      <p:tavLst>
                                        <p:tav tm="0">
                                          <p:val>
                                            <p:clrVal>
                                              <a:schemeClr val="bg1"/>
                                            </p:clrVal>
                                          </p:val>
                                        </p:tav>
                                        <p:tav tm="50000">
                                          <p:val>
                                            <p:clrVal>
                                              <a:schemeClr val="bg1"/>
                                            </p:clrVal>
                                          </p:val>
                                        </p:tav>
                                      </p:tavLst>
                                    </p:anim>
                                    <p:anim calcmode="discrete" valueType="clr">
                                      <p:cBhvr>
                                        <p:cTn id="14" dur="20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2000"/>
                                        <p:tgtEl>
                                          <p:spTgt spid="6">
                                            <p:txEl>
                                              <p:pRg st="0" end="0"/>
                                            </p:txEl>
                                          </p:spTgt>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6" fill="hold">
                            <p:stCondLst>
                              <p:cond delay="7800"/>
                            </p:stCondLst>
                            <p:childTnLst>
                              <p:par>
                                <p:cTn id="17" presetID="27" presetClass="entr" presetSubtype="0" fill="hold" nodeType="afterEffect">
                                  <p:stCondLst>
                                    <p:cond delay="0"/>
                                  </p:stCondLst>
                                  <p:iterate type="lt">
                                    <p:tmPct val="2000"/>
                                  </p:iterate>
                                  <p:childTnLst>
                                    <p:set>
                                      <p:cBhvr>
                                        <p:cTn id="1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9" dur="1000"/>
                                        <p:tgtEl>
                                          <p:spTgt spid="6">
                                            <p:txEl>
                                              <p:pRg st="1" end="1"/>
                                            </p:txEl>
                                          </p:spTgt>
                                        </p:tgtEl>
                                        <p:attrNameLst>
                                          <p:attrName>style.color</p:attrName>
                                        </p:attrNameLst>
                                      </p:cBhvr>
                                      <p:tavLst>
                                        <p:tav tm="0">
                                          <p:val>
                                            <p:clrVal>
                                              <a:schemeClr val="bg1"/>
                                            </p:clrVal>
                                          </p:val>
                                        </p:tav>
                                        <p:tav tm="50000">
                                          <p:val>
                                            <p:clrVal>
                                              <a:schemeClr val="bg1"/>
                                            </p:clrVal>
                                          </p:val>
                                        </p:tav>
                                      </p:tavLst>
                                    </p:anim>
                                    <p:anim calcmode="discrete" valueType="clr">
                                      <p:cBhvr>
                                        <p:cTn id="20" dur="100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1" dur="1000"/>
                                        <p:tgtEl>
                                          <p:spTgt spid="6">
                                            <p:txEl>
                                              <p:pRg st="1" end="1"/>
                                            </p:txEl>
                                          </p:spTgt>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22" fill="hold">
                            <p:stCondLst>
                              <p:cond delay="8980"/>
                            </p:stCondLst>
                            <p:childTnLst>
                              <p:par>
                                <p:cTn id="23" presetID="55"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par>
                          <p:cTn id="28" fill="hold">
                            <p:stCondLst>
                              <p:cond delay="9980"/>
                            </p:stCondLst>
                            <p:childTnLst>
                              <p:par>
                                <p:cTn id="29" presetID="55"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1" end="1"/>
                                            </p:txEl>
                                          </p:spTgt>
                                        </p:tgtEl>
                                      </p:cBhvr>
                                    </p:animEffect>
                                  </p:childTnLst>
                                </p:cTn>
                              </p:par>
                            </p:childTnLst>
                          </p:cTn>
                        </p:par>
                        <p:par>
                          <p:cTn id="34" fill="hold">
                            <p:stCondLst>
                              <p:cond delay="10980"/>
                            </p:stCondLst>
                            <p:childTnLst>
                              <p:par>
                                <p:cTn id="35" presetID="55"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2" end="2"/>
                                            </p:txEl>
                                          </p:spTgt>
                                        </p:tgtEl>
                                      </p:cBhvr>
                                    </p:animEffect>
                                  </p:childTnLst>
                                </p:cTn>
                              </p:par>
                            </p:childTnLst>
                          </p:cTn>
                        </p:par>
                        <p:par>
                          <p:cTn id="40" fill="hold">
                            <p:stCondLst>
                              <p:cond delay="11980"/>
                            </p:stCondLst>
                            <p:childTnLst>
                              <p:par>
                                <p:cTn id="41" presetID="55"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3" end="3"/>
                                            </p:txEl>
                                          </p:spTgt>
                                        </p:tgtEl>
                                      </p:cBhvr>
                                    </p:animEffect>
                                  </p:childTnLst>
                                </p:cTn>
                              </p:par>
                            </p:childTnLst>
                          </p:cTn>
                        </p:par>
                        <p:par>
                          <p:cTn id="46" fill="hold">
                            <p:stCondLst>
                              <p:cond delay="12980"/>
                            </p:stCondLst>
                            <p:childTnLst>
                              <p:par>
                                <p:cTn id="47" presetID="5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par>
                          <p:cTn id="52" fill="hold">
                            <p:stCondLst>
                              <p:cond delay="13980"/>
                            </p:stCondLst>
                            <p:childTnLst>
                              <p:par>
                                <p:cTn id="53" presetID="55"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7" end="7"/>
                                            </p:txEl>
                                          </p:spTgt>
                                        </p:tgtEl>
                                      </p:cBhvr>
                                    </p:animEffect>
                                  </p:childTnLst>
                                </p:cTn>
                              </p:par>
                            </p:childTnLst>
                          </p:cTn>
                        </p:par>
                        <p:par>
                          <p:cTn id="58" fill="hold">
                            <p:stCondLst>
                              <p:cond delay="14980"/>
                            </p:stCondLst>
                            <p:childTnLst>
                              <p:par>
                                <p:cTn id="59" presetID="55"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8" end="8"/>
                                            </p:txEl>
                                          </p:spTgt>
                                        </p:tgtEl>
                                      </p:cBhvr>
                                    </p:animEffect>
                                  </p:childTnLst>
                                </p:cTn>
                              </p:par>
                            </p:childTnLst>
                          </p:cTn>
                        </p:par>
                        <p:par>
                          <p:cTn id="64" fill="hold">
                            <p:stCondLst>
                              <p:cond delay="15980"/>
                            </p:stCondLst>
                            <p:childTnLst>
                              <p:par>
                                <p:cTn id="65" presetID="55"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8"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9" end="9"/>
                                            </p:txEl>
                                          </p:spTgt>
                                        </p:tgtEl>
                                      </p:cBhvr>
                                    </p:animEffect>
                                  </p:childTnLst>
                                </p:cTn>
                              </p:par>
                            </p:childTnLst>
                          </p:cTn>
                        </p:par>
                        <p:par>
                          <p:cTn id="70" fill="hold">
                            <p:stCondLst>
                              <p:cond delay="16980"/>
                            </p:stCondLst>
                            <p:childTnLst>
                              <p:par>
                                <p:cTn id="71" presetID="55" presetClass="entr" presetSubtype="0" fill="hold" grpId="0"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4"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5" dur="1000"/>
                                        <p:tgtEl>
                                          <p:spTgt spid="3">
                                            <p:txEl>
                                              <p:pRg st="10" end="10"/>
                                            </p:txEl>
                                          </p:spTgt>
                                        </p:tgtEl>
                                      </p:cBhvr>
                                    </p:animEffect>
                                  </p:childTnLst>
                                </p:cTn>
                              </p:par>
                            </p:childTnLst>
                          </p:cTn>
                        </p:par>
                        <p:par>
                          <p:cTn id="76" fill="hold">
                            <p:stCondLst>
                              <p:cond delay="17980"/>
                            </p:stCondLst>
                            <p:childTnLst>
                              <p:par>
                                <p:cTn id="77" presetID="55" presetClass="entr" presetSubtype="0"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2000" fill="hold"/>
                                        <p:tgtEl>
                                          <p:spTgt spid="8"/>
                                        </p:tgtEl>
                                        <p:attrNameLst>
                                          <p:attrName>ppt_w</p:attrName>
                                        </p:attrNameLst>
                                      </p:cBhvr>
                                      <p:tavLst>
                                        <p:tav tm="0">
                                          <p:val>
                                            <p:strVal val="#ppt_w*0.70"/>
                                          </p:val>
                                        </p:tav>
                                        <p:tav tm="100000">
                                          <p:val>
                                            <p:strVal val="#ppt_w"/>
                                          </p:val>
                                        </p:tav>
                                      </p:tavLst>
                                    </p:anim>
                                    <p:anim calcmode="lin" valueType="num">
                                      <p:cBhvr>
                                        <p:cTn id="80" dur="2000" fill="hold"/>
                                        <p:tgtEl>
                                          <p:spTgt spid="8"/>
                                        </p:tgtEl>
                                        <p:attrNameLst>
                                          <p:attrName>ppt_h</p:attrName>
                                        </p:attrNameLst>
                                      </p:cBhvr>
                                      <p:tavLst>
                                        <p:tav tm="0">
                                          <p:val>
                                            <p:strVal val="#ppt_h"/>
                                          </p:val>
                                        </p:tav>
                                        <p:tav tm="100000">
                                          <p:val>
                                            <p:strVal val="#ppt_h"/>
                                          </p:val>
                                        </p:tav>
                                      </p:tavLst>
                                    </p:anim>
                                    <p:animEffect transition="in" filter="fade">
                                      <p:cBhvr>
                                        <p:cTn id="81" dur="2000"/>
                                        <p:tgtEl>
                                          <p:spTgt spid="8"/>
                                        </p:tgtEl>
                                      </p:cBhvr>
                                    </p:animEffect>
                                  </p:childTnLst>
                                </p:cTn>
                              </p:par>
                            </p:childTnLst>
                          </p:cTn>
                        </p:par>
                        <p:par>
                          <p:cTn id="82" fill="hold">
                            <p:stCondLst>
                              <p:cond delay="19980"/>
                            </p:stCondLst>
                            <p:childTnLst>
                              <p:par>
                                <p:cTn id="83" presetID="55" presetClass="entr" presetSubtype="0" fill="hold" grpId="0" nodeType="afterEffect">
                                  <p:stCondLst>
                                    <p:cond delay="0"/>
                                  </p:stCondLst>
                                  <p:childTnLst>
                                    <p:set>
                                      <p:cBhvr>
                                        <p:cTn id="84" dur="1" fill="hold">
                                          <p:stCondLst>
                                            <p:cond delay="0"/>
                                          </p:stCondLst>
                                        </p:cTn>
                                        <p:tgtEl>
                                          <p:spTgt spid="4">
                                            <p:txEl>
                                              <p:pRg st="0" end="0"/>
                                            </p:txEl>
                                          </p:spTgt>
                                        </p:tgtEl>
                                        <p:attrNameLst>
                                          <p:attrName>style.visibility</p:attrName>
                                        </p:attrNameLst>
                                      </p:cBhvr>
                                      <p:to>
                                        <p:strVal val="visible"/>
                                      </p:to>
                                    </p:set>
                                    <p:anim calcmode="lin" valueType="num">
                                      <p:cBhvr>
                                        <p:cTn id="85"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87" dur="1000"/>
                                        <p:tgtEl>
                                          <p:spTgt spid="4">
                                            <p:txEl>
                                              <p:pRg st="0" end="0"/>
                                            </p:txEl>
                                          </p:spTgt>
                                        </p:tgtEl>
                                      </p:cBhvr>
                                    </p:animEffect>
                                  </p:childTnLst>
                                </p:cTn>
                              </p:par>
                            </p:childTnLst>
                          </p:cTn>
                        </p:par>
                        <p:par>
                          <p:cTn id="88" fill="hold">
                            <p:stCondLst>
                              <p:cond delay="20980"/>
                            </p:stCondLst>
                            <p:childTnLst>
                              <p:par>
                                <p:cTn id="89" presetID="55" presetClass="entr" presetSubtype="0" fill="hold" grpId="0" nodeType="afterEffect">
                                  <p:stCondLst>
                                    <p:cond delay="0"/>
                                  </p:stCondLst>
                                  <p:childTnLst>
                                    <p:set>
                                      <p:cBhvr>
                                        <p:cTn id="90" dur="1" fill="hold">
                                          <p:stCondLst>
                                            <p:cond delay="0"/>
                                          </p:stCondLst>
                                        </p:cTn>
                                        <p:tgtEl>
                                          <p:spTgt spid="4">
                                            <p:txEl>
                                              <p:pRg st="1" end="1"/>
                                            </p:txEl>
                                          </p:spTgt>
                                        </p:tgtEl>
                                        <p:attrNameLst>
                                          <p:attrName>style.visibility</p:attrName>
                                        </p:attrNameLst>
                                      </p:cBhvr>
                                      <p:to>
                                        <p:strVal val="visible"/>
                                      </p:to>
                                    </p:set>
                                    <p:anim calcmode="lin" valueType="num">
                                      <p:cBhvr>
                                        <p:cTn id="91"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9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3" dur="1000"/>
                                        <p:tgtEl>
                                          <p:spTgt spid="4">
                                            <p:txEl>
                                              <p:pRg st="1" end="1"/>
                                            </p:txEl>
                                          </p:spTgt>
                                        </p:tgtEl>
                                      </p:cBhvr>
                                    </p:animEffect>
                                  </p:childTnLst>
                                </p:cTn>
                              </p:par>
                            </p:childTnLst>
                          </p:cTn>
                        </p:par>
                        <p:par>
                          <p:cTn id="94" fill="hold">
                            <p:stCondLst>
                              <p:cond delay="21980"/>
                            </p:stCondLst>
                            <p:childTnLst>
                              <p:par>
                                <p:cTn id="95" presetID="55" presetClass="entr" presetSubtype="0" fill="hold" grpId="0" nodeType="afterEffect">
                                  <p:stCondLst>
                                    <p:cond delay="0"/>
                                  </p:stCondLst>
                                  <p:childTnLst>
                                    <p:set>
                                      <p:cBhvr>
                                        <p:cTn id="96" dur="1" fill="hold">
                                          <p:stCondLst>
                                            <p:cond delay="0"/>
                                          </p:stCondLst>
                                        </p:cTn>
                                        <p:tgtEl>
                                          <p:spTgt spid="4">
                                            <p:txEl>
                                              <p:pRg st="2" end="2"/>
                                            </p:txEl>
                                          </p:spTgt>
                                        </p:tgtEl>
                                        <p:attrNameLst>
                                          <p:attrName>style.visibility</p:attrName>
                                        </p:attrNameLst>
                                      </p:cBhvr>
                                      <p:to>
                                        <p:strVal val="visible"/>
                                      </p:to>
                                    </p:set>
                                    <p:anim calcmode="lin" valueType="num">
                                      <p:cBhvr>
                                        <p:cTn id="9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9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9" dur="1000"/>
                                        <p:tgtEl>
                                          <p:spTgt spid="4">
                                            <p:txEl>
                                              <p:pRg st="2" end="2"/>
                                            </p:txEl>
                                          </p:spTgt>
                                        </p:tgtEl>
                                      </p:cBhvr>
                                    </p:animEffect>
                                  </p:childTnLst>
                                </p:cTn>
                              </p:par>
                            </p:childTnLst>
                          </p:cTn>
                        </p:par>
                        <p:par>
                          <p:cTn id="100" fill="hold">
                            <p:stCondLst>
                              <p:cond delay="22980"/>
                            </p:stCondLst>
                            <p:childTnLst>
                              <p:par>
                                <p:cTn id="101" presetID="55" presetClass="entr" presetSubtype="0" fill="hold" grpId="0" nodeType="afterEffect">
                                  <p:stCondLst>
                                    <p:cond delay="0"/>
                                  </p:stCondLst>
                                  <p:childTnLst>
                                    <p:set>
                                      <p:cBhvr>
                                        <p:cTn id="102" dur="1" fill="hold">
                                          <p:stCondLst>
                                            <p:cond delay="0"/>
                                          </p:stCondLst>
                                        </p:cTn>
                                        <p:tgtEl>
                                          <p:spTgt spid="4">
                                            <p:txEl>
                                              <p:pRg st="3" end="3"/>
                                            </p:txEl>
                                          </p:spTgt>
                                        </p:tgtEl>
                                        <p:attrNameLst>
                                          <p:attrName>style.visibility</p:attrName>
                                        </p:attrNameLst>
                                      </p:cBhvr>
                                      <p:to>
                                        <p:strVal val="visible"/>
                                      </p:to>
                                    </p:set>
                                    <p:anim calcmode="lin" valueType="num">
                                      <p:cBhvr>
                                        <p:cTn id="103"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04"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05" dur="1000"/>
                                        <p:tgtEl>
                                          <p:spTgt spid="4">
                                            <p:txEl>
                                              <p:pRg st="3" end="3"/>
                                            </p:txEl>
                                          </p:spTgt>
                                        </p:tgtEl>
                                      </p:cBhvr>
                                    </p:animEffect>
                                  </p:childTnLst>
                                </p:cTn>
                              </p:par>
                            </p:childTnLst>
                          </p:cTn>
                        </p:par>
                        <p:par>
                          <p:cTn id="106" fill="hold">
                            <p:stCondLst>
                              <p:cond delay="23980"/>
                            </p:stCondLst>
                            <p:childTnLst>
                              <p:par>
                                <p:cTn id="107" presetID="55" presetClass="entr" presetSubtype="0" fill="hold" grpId="0" nodeType="after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 calcmode="lin" valueType="num">
                                      <p:cBhvr>
                                        <p:cTn id="10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1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11" dur="1000"/>
                                        <p:tgtEl>
                                          <p:spTgt spid="4">
                                            <p:txEl>
                                              <p:pRg st="4" end="4"/>
                                            </p:txEl>
                                          </p:spTgt>
                                        </p:tgtEl>
                                      </p:cBhvr>
                                    </p:animEffect>
                                  </p:childTnLst>
                                </p:cTn>
                              </p:par>
                            </p:childTnLst>
                          </p:cTn>
                        </p:par>
                        <p:par>
                          <p:cTn id="112" fill="hold">
                            <p:stCondLst>
                              <p:cond delay="24980"/>
                            </p:stCondLst>
                            <p:childTnLst>
                              <p:par>
                                <p:cTn id="113" presetID="55" presetClass="entr" presetSubtype="0" fill="hold" grpId="0" nodeType="after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 calcmode="lin" valueType="num">
                                      <p:cBhvr>
                                        <p:cTn id="115"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116"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117" dur="1000"/>
                                        <p:tgtEl>
                                          <p:spTgt spid="4">
                                            <p:txEl>
                                              <p:pRg st="6" end="6"/>
                                            </p:txEl>
                                          </p:spTgt>
                                        </p:tgtEl>
                                      </p:cBhvr>
                                    </p:animEffect>
                                  </p:childTnLst>
                                </p:cTn>
                              </p:par>
                            </p:childTnLst>
                          </p:cTn>
                        </p:par>
                        <p:par>
                          <p:cTn id="118" fill="hold">
                            <p:stCondLst>
                              <p:cond delay="25980"/>
                            </p:stCondLst>
                            <p:childTnLst>
                              <p:par>
                                <p:cTn id="119" presetID="55" presetClass="entr" presetSubtype="0" fill="hold" grpId="0" nodeType="afterEffect">
                                  <p:stCondLst>
                                    <p:cond delay="0"/>
                                  </p:stCondLst>
                                  <p:childTnLst>
                                    <p:set>
                                      <p:cBhvr>
                                        <p:cTn id="120" dur="1" fill="hold">
                                          <p:stCondLst>
                                            <p:cond delay="0"/>
                                          </p:stCondLst>
                                        </p:cTn>
                                        <p:tgtEl>
                                          <p:spTgt spid="4">
                                            <p:txEl>
                                              <p:pRg st="7" end="7"/>
                                            </p:txEl>
                                          </p:spTgt>
                                        </p:tgtEl>
                                        <p:attrNameLst>
                                          <p:attrName>style.visibility</p:attrName>
                                        </p:attrNameLst>
                                      </p:cBhvr>
                                      <p:to>
                                        <p:strVal val="visible"/>
                                      </p:to>
                                    </p:set>
                                    <p:anim calcmode="lin" valueType="num">
                                      <p:cBhvr>
                                        <p:cTn id="121"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122"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123" dur="1000"/>
                                        <p:tgtEl>
                                          <p:spTgt spid="4">
                                            <p:txEl>
                                              <p:pRg st="7" end="7"/>
                                            </p:txEl>
                                          </p:spTgt>
                                        </p:tgtEl>
                                      </p:cBhvr>
                                    </p:animEffect>
                                  </p:childTnLst>
                                </p:cTn>
                              </p:par>
                            </p:childTnLst>
                          </p:cTn>
                        </p:par>
                        <p:par>
                          <p:cTn id="124" fill="hold">
                            <p:stCondLst>
                              <p:cond delay="26980"/>
                            </p:stCondLst>
                            <p:childTnLst>
                              <p:par>
                                <p:cTn id="125" presetID="55" presetClass="entr" presetSubtype="0" fill="hold" grpId="0" nodeType="afterEffect">
                                  <p:stCondLst>
                                    <p:cond delay="0"/>
                                  </p:stCondLst>
                                  <p:childTnLst>
                                    <p:set>
                                      <p:cBhvr>
                                        <p:cTn id="126" dur="1" fill="hold">
                                          <p:stCondLst>
                                            <p:cond delay="0"/>
                                          </p:stCondLst>
                                        </p:cTn>
                                        <p:tgtEl>
                                          <p:spTgt spid="4">
                                            <p:txEl>
                                              <p:pRg st="8" end="8"/>
                                            </p:txEl>
                                          </p:spTgt>
                                        </p:tgtEl>
                                        <p:attrNameLst>
                                          <p:attrName>style.visibility</p:attrName>
                                        </p:attrNameLst>
                                      </p:cBhvr>
                                      <p:to>
                                        <p:strVal val="visible"/>
                                      </p:to>
                                    </p:set>
                                    <p:anim calcmode="lin" valueType="num">
                                      <p:cBhvr>
                                        <p:cTn id="127"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128"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129" dur="1000"/>
                                        <p:tgtEl>
                                          <p:spTgt spid="4">
                                            <p:txEl>
                                              <p:pRg st="8" end="8"/>
                                            </p:txEl>
                                          </p:spTgt>
                                        </p:tgtEl>
                                      </p:cBhvr>
                                    </p:animEffect>
                                  </p:childTnLst>
                                </p:cTn>
                              </p:par>
                            </p:childTnLst>
                          </p:cTn>
                        </p:par>
                        <p:par>
                          <p:cTn id="130" fill="hold">
                            <p:stCondLst>
                              <p:cond delay="27980"/>
                            </p:stCondLst>
                            <p:childTnLst>
                              <p:par>
                                <p:cTn id="131" presetID="55" presetClass="entr" presetSubtype="0" fill="hold" grpId="0" nodeType="afterEffect">
                                  <p:stCondLst>
                                    <p:cond delay="0"/>
                                  </p:stCondLst>
                                  <p:childTnLst>
                                    <p:set>
                                      <p:cBhvr>
                                        <p:cTn id="132" dur="1" fill="hold">
                                          <p:stCondLst>
                                            <p:cond delay="0"/>
                                          </p:stCondLst>
                                        </p:cTn>
                                        <p:tgtEl>
                                          <p:spTgt spid="4">
                                            <p:txEl>
                                              <p:pRg st="9" end="9"/>
                                            </p:txEl>
                                          </p:spTgt>
                                        </p:tgtEl>
                                        <p:attrNameLst>
                                          <p:attrName>style.visibility</p:attrName>
                                        </p:attrNameLst>
                                      </p:cBhvr>
                                      <p:to>
                                        <p:strVal val="visible"/>
                                      </p:to>
                                    </p:set>
                                    <p:anim calcmode="lin" valueType="num">
                                      <p:cBhvr>
                                        <p:cTn id="133"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134"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135" dur="1000"/>
                                        <p:tgtEl>
                                          <p:spTgt spid="4">
                                            <p:txEl>
                                              <p:pRg st="9" end="9"/>
                                            </p:txEl>
                                          </p:spTgt>
                                        </p:tgtEl>
                                      </p:cBhvr>
                                    </p:animEffect>
                                  </p:childTnLst>
                                </p:cTn>
                              </p:par>
                            </p:childTnLst>
                          </p:cTn>
                        </p:par>
                        <p:par>
                          <p:cTn id="136" fill="hold">
                            <p:stCondLst>
                              <p:cond delay="28980"/>
                            </p:stCondLst>
                            <p:childTnLst>
                              <p:par>
                                <p:cTn id="137" presetID="55" presetClass="entr" presetSubtype="0" fill="hold" grpId="0" nodeType="afterEffect">
                                  <p:stCondLst>
                                    <p:cond delay="0"/>
                                  </p:stCondLst>
                                  <p:childTnLst>
                                    <p:set>
                                      <p:cBhvr>
                                        <p:cTn id="138" dur="1" fill="hold">
                                          <p:stCondLst>
                                            <p:cond delay="0"/>
                                          </p:stCondLst>
                                        </p:cTn>
                                        <p:tgtEl>
                                          <p:spTgt spid="4">
                                            <p:txEl>
                                              <p:pRg st="10" end="10"/>
                                            </p:txEl>
                                          </p:spTgt>
                                        </p:tgtEl>
                                        <p:attrNameLst>
                                          <p:attrName>style.visibility</p:attrName>
                                        </p:attrNameLst>
                                      </p:cBhvr>
                                      <p:to>
                                        <p:strVal val="visible"/>
                                      </p:to>
                                    </p:set>
                                    <p:anim calcmode="lin" valueType="num">
                                      <p:cBhvr>
                                        <p:cTn id="139" dur="10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140" dur="10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141" dur="1000"/>
                                        <p:tgtEl>
                                          <p:spTgt spid="4">
                                            <p:txEl>
                                              <p:pRg st="10" end="10"/>
                                            </p:txEl>
                                          </p:spTgt>
                                        </p:tgtEl>
                                      </p:cBhvr>
                                    </p:animEffect>
                                  </p:childTnLst>
                                </p:cTn>
                              </p:par>
                            </p:childTnLst>
                          </p:cTn>
                        </p:par>
                        <p:par>
                          <p:cTn id="142" fill="hold">
                            <p:stCondLst>
                              <p:cond delay="29980"/>
                            </p:stCondLst>
                            <p:childTnLst>
                              <p:par>
                                <p:cTn id="143" presetID="55" presetClass="entr" presetSubtype="0" fill="hold" grpId="0" nodeType="afterEffect">
                                  <p:stCondLst>
                                    <p:cond delay="0"/>
                                  </p:stCondLst>
                                  <p:childTnLst>
                                    <p:set>
                                      <p:cBhvr>
                                        <p:cTn id="144" dur="1" fill="hold">
                                          <p:stCondLst>
                                            <p:cond delay="0"/>
                                          </p:stCondLst>
                                        </p:cTn>
                                        <p:tgtEl>
                                          <p:spTgt spid="4">
                                            <p:txEl>
                                              <p:pRg st="13" end="13"/>
                                            </p:txEl>
                                          </p:spTgt>
                                        </p:tgtEl>
                                        <p:attrNameLst>
                                          <p:attrName>style.visibility</p:attrName>
                                        </p:attrNameLst>
                                      </p:cBhvr>
                                      <p:to>
                                        <p:strVal val="visible"/>
                                      </p:to>
                                    </p:set>
                                    <p:anim calcmode="lin" valueType="num">
                                      <p:cBhvr>
                                        <p:cTn id="145" dur="1000" fill="hold"/>
                                        <p:tgtEl>
                                          <p:spTgt spid="4">
                                            <p:txEl>
                                              <p:pRg st="13" end="13"/>
                                            </p:txEl>
                                          </p:spTgt>
                                        </p:tgtEl>
                                        <p:attrNameLst>
                                          <p:attrName>ppt_w</p:attrName>
                                        </p:attrNameLst>
                                      </p:cBhvr>
                                      <p:tavLst>
                                        <p:tav tm="0">
                                          <p:val>
                                            <p:strVal val="#ppt_w*0.70"/>
                                          </p:val>
                                        </p:tav>
                                        <p:tav tm="100000">
                                          <p:val>
                                            <p:strVal val="#ppt_w"/>
                                          </p:val>
                                        </p:tav>
                                      </p:tavLst>
                                    </p:anim>
                                    <p:anim calcmode="lin" valueType="num">
                                      <p:cBhvr>
                                        <p:cTn id="146" dur="1000" fill="hold"/>
                                        <p:tgtEl>
                                          <p:spTgt spid="4">
                                            <p:txEl>
                                              <p:pRg st="13" end="13"/>
                                            </p:txEl>
                                          </p:spTgt>
                                        </p:tgtEl>
                                        <p:attrNameLst>
                                          <p:attrName>ppt_h</p:attrName>
                                        </p:attrNameLst>
                                      </p:cBhvr>
                                      <p:tavLst>
                                        <p:tav tm="0">
                                          <p:val>
                                            <p:strVal val="#ppt_h"/>
                                          </p:val>
                                        </p:tav>
                                        <p:tav tm="100000">
                                          <p:val>
                                            <p:strVal val="#ppt_h"/>
                                          </p:val>
                                        </p:tav>
                                      </p:tavLst>
                                    </p:anim>
                                    <p:animEffect transition="in" filter="fade">
                                      <p:cBhvr>
                                        <p:cTn id="147" dur="1000"/>
                                        <p:tgtEl>
                                          <p:spTgt spid="4">
                                            <p:txEl>
                                              <p:pRg st="13" end="13"/>
                                            </p:txEl>
                                          </p:spTgt>
                                        </p:tgtEl>
                                      </p:cBhvr>
                                    </p:animEffect>
                                  </p:childTnLst>
                                </p:cTn>
                              </p:par>
                            </p:childTnLst>
                          </p:cTn>
                        </p:par>
                        <p:par>
                          <p:cTn id="148" fill="hold">
                            <p:stCondLst>
                              <p:cond delay="30980"/>
                            </p:stCondLst>
                            <p:childTnLst>
                              <p:par>
                                <p:cTn id="149" presetID="55" presetClass="entr" presetSubtype="0" fill="hold" nodeType="after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p:cTn id="151" dur="2000" fill="hold"/>
                                        <p:tgtEl>
                                          <p:spTgt spid="10"/>
                                        </p:tgtEl>
                                        <p:attrNameLst>
                                          <p:attrName>ppt_w</p:attrName>
                                        </p:attrNameLst>
                                      </p:cBhvr>
                                      <p:tavLst>
                                        <p:tav tm="0">
                                          <p:val>
                                            <p:strVal val="#ppt_w*0.70"/>
                                          </p:val>
                                        </p:tav>
                                        <p:tav tm="100000">
                                          <p:val>
                                            <p:strVal val="#ppt_w"/>
                                          </p:val>
                                        </p:tav>
                                      </p:tavLst>
                                    </p:anim>
                                    <p:anim calcmode="lin" valueType="num">
                                      <p:cBhvr>
                                        <p:cTn id="152" dur="2000" fill="hold"/>
                                        <p:tgtEl>
                                          <p:spTgt spid="10"/>
                                        </p:tgtEl>
                                        <p:attrNameLst>
                                          <p:attrName>ppt_h</p:attrName>
                                        </p:attrNameLst>
                                      </p:cBhvr>
                                      <p:tavLst>
                                        <p:tav tm="0">
                                          <p:val>
                                            <p:strVal val="#ppt_h"/>
                                          </p:val>
                                        </p:tav>
                                        <p:tav tm="100000">
                                          <p:val>
                                            <p:strVal val="#ppt_h"/>
                                          </p:val>
                                        </p:tav>
                                      </p:tavLst>
                                    </p:anim>
                                    <p:animEffect transition="in" filter="fade">
                                      <p:cBhvr>
                                        <p:cTn id="15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 Τίτλος"/>
          <p:cNvSpPr>
            <a:spLocks noGrp="1"/>
          </p:cNvSpPr>
          <p:nvPr>
            <p:ph type="title"/>
          </p:nvPr>
        </p:nvSpPr>
        <p:spPr/>
        <p:txBody>
          <a:bodyPr/>
          <a:lstStyle/>
          <a:p>
            <a:pPr eaLnBrk="1" hangingPunct="1"/>
            <a:r>
              <a:rPr lang="el-GR" smtClean="0">
                <a:latin typeface="Palatino Linotype" pitchFamily="18" charset="0"/>
              </a:rPr>
              <a:t>Ποιος είναι</a:t>
            </a:r>
            <a:r>
              <a:rPr lang="en-US" smtClean="0">
                <a:latin typeface="Palatino Linotype" pitchFamily="18" charset="0"/>
              </a:rPr>
              <a:t> </a:t>
            </a:r>
            <a:r>
              <a:rPr lang="el-GR" sz="1200" smtClean="0">
                <a:latin typeface="Palatino Linotype" pitchFamily="18" charset="0"/>
              </a:rPr>
              <a:t>  </a:t>
            </a:r>
            <a:r>
              <a:rPr lang="el-GR" smtClean="0">
                <a:latin typeface="Palatino Linotype" pitchFamily="18" charset="0"/>
              </a:rPr>
              <a:t>σωστός ρεπόρτερ;</a:t>
            </a:r>
          </a:p>
        </p:txBody>
      </p:sp>
      <p:sp>
        <p:nvSpPr>
          <p:cNvPr id="6" name="5 - Θέση περιεχομένου"/>
          <p:cNvSpPr>
            <a:spLocks noGrp="1"/>
          </p:cNvSpPr>
          <p:nvPr>
            <p:ph sz="half" idx="2"/>
          </p:nvPr>
        </p:nvSpPr>
        <p:spPr>
          <a:xfrm>
            <a:off x="3276600" y="1196975"/>
            <a:ext cx="5867400" cy="5661025"/>
          </a:xfrm>
        </p:spPr>
        <p:txBody>
          <a:bodyPr/>
          <a:lstStyle/>
          <a:p>
            <a:pPr eaLnBrk="1" hangingPunct="1">
              <a:buFont typeface="Arial" charset="0"/>
              <a:buNone/>
            </a:pPr>
            <a:r>
              <a:rPr lang="en-US" sz="1400" dirty="0" smtClean="0">
                <a:latin typeface="Palatino Linotype" pitchFamily="18" charset="0"/>
              </a:rPr>
              <a:t>8    </a:t>
            </a:r>
            <a:r>
              <a:rPr lang="el-GR" sz="1400" dirty="0" smtClean="0">
                <a:latin typeface="Palatino Linotype" pitchFamily="18" charset="0"/>
              </a:rPr>
              <a:t> σέβεται την κατοχυρωμένη με διεθνείς συμβάσεις προστασία των ανηλίκων και των προσώπων με ειδικές ανάγκες και με σοβαρά προβλήματα υγείας.</a:t>
            </a:r>
            <a:endParaRPr lang="en-US" sz="1400" dirty="0" smtClean="0">
              <a:latin typeface="Palatino Linotype" pitchFamily="18" charset="0"/>
            </a:endParaRPr>
          </a:p>
          <a:p>
            <a:pPr eaLnBrk="1" hangingPunct="1">
              <a:buFont typeface="Arial" charset="0"/>
              <a:buAutoNum type="arabicPlain" startAt="9"/>
            </a:pPr>
            <a:r>
              <a:rPr lang="el-GR" sz="1400" dirty="0" smtClean="0">
                <a:latin typeface="Palatino Linotype" pitchFamily="18" charset="0"/>
              </a:rPr>
              <a:t>αντιμετωπίζει με διακριτικότητα και ευαισθησία τους πολίτες, όταν αυτοί βρίσκονται σε κατάσταση πένθους, ψυχικού κλονισμού και οδύνης, καθώς και αυτούς που έχουν εμφανές ψυχικό πρόβλημα, αποφεύγοντας να προβάλει την ιδιαιτερότητά τους.</a:t>
            </a:r>
            <a:endParaRPr lang="en-US" sz="1400" dirty="0" smtClean="0">
              <a:latin typeface="Palatino Linotype" pitchFamily="18" charset="0"/>
            </a:endParaRPr>
          </a:p>
          <a:p>
            <a:pPr eaLnBrk="1" hangingPunct="1">
              <a:buFont typeface="Arial" charset="0"/>
              <a:buAutoNum type="arabicPlain" startAt="10"/>
            </a:pPr>
            <a:r>
              <a:rPr lang="el-GR" sz="1400" dirty="0" smtClean="0">
                <a:latin typeface="Palatino Linotype" pitchFamily="18" charset="0"/>
              </a:rPr>
              <a:t>συλλέγει και  διασταυρώνει τις πληροφορίες του και να εξασφαλίζει την τεκμηρίωσή τους (έγγραφα, φωτογραφίες, κασέτες, τηλεοπτικές εικόνες) με δημοσιογραφικά θεμιτές μεθόδους, γνωστοποιώντας πάντοτε τη δημοσιογραφική του ιδιότητα.</a:t>
            </a:r>
            <a:endParaRPr lang="en-US" sz="1400" dirty="0" smtClean="0">
              <a:latin typeface="Palatino Linotype" pitchFamily="18" charset="0"/>
            </a:endParaRPr>
          </a:p>
          <a:p>
            <a:pPr eaLnBrk="1" hangingPunct="1">
              <a:buFont typeface="Arial" charset="0"/>
              <a:buNone/>
            </a:pPr>
            <a:r>
              <a:rPr lang="en-US" sz="1400" dirty="0" smtClean="0">
                <a:latin typeface="Palatino Linotype" pitchFamily="18" charset="0"/>
              </a:rPr>
              <a:t>11  </a:t>
            </a:r>
            <a:r>
              <a:rPr lang="el-GR" sz="1400" dirty="0" smtClean="0">
                <a:latin typeface="Palatino Linotype" pitchFamily="18" charset="0"/>
              </a:rPr>
              <a:t> τηρεί το επαγγελματικό απόρρητο ως προς την πηγή των πληροφοριών που εξασφάλισε υπό εχεμύθεια.</a:t>
            </a:r>
          </a:p>
          <a:p>
            <a:pPr eaLnBrk="1" hangingPunct="1">
              <a:buFont typeface="Arial" charset="0"/>
              <a:buNone/>
            </a:pPr>
            <a:r>
              <a:rPr lang="en-US" sz="1400" dirty="0" smtClean="0">
                <a:latin typeface="Palatino Linotype" pitchFamily="18" charset="0"/>
              </a:rPr>
              <a:t>        </a:t>
            </a:r>
            <a:r>
              <a:rPr lang="el-GR" sz="1400" dirty="0" smtClean="0">
                <a:latin typeface="Palatino Linotype" pitchFamily="18" charset="0"/>
              </a:rPr>
              <a:t>και  σέβεται τους κανόνες της εμπιστευτικής πληροφόρησης (</a:t>
            </a:r>
            <a:r>
              <a:rPr lang="el-GR" sz="1400" dirty="0" err="1" smtClean="0">
                <a:latin typeface="Palatino Linotype" pitchFamily="18" charset="0"/>
              </a:rPr>
              <a:t>off</a:t>
            </a:r>
            <a:r>
              <a:rPr lang="el-GR" sz="1400" dirty="0" smtClean="0">
                <a:latin typeface="Palatino Linotype" pitchFamily="18" charset="0"/>
              </a:rPr>
              <a:t> </a:t>
            </a:r>
            <a:r>
              <a:rPr lang="el-GR" sz="1400" dirty="0" err="1" smtClean="0">
                <a:latin typeface="Palatino Linotype" pitchFamily="18" charset="0"/>
              </a:rPr>
              <a:t>the</a:t>
            </a:r>
            <a:r>
              <a:rPr lang="el-GR" sz="1400" dirty="0" smtClean="0">
                <a:latin typeface="Palatino Linotype" pitchFamily="18" charset="0"/>
              </a:rPr>
              <a:t> </a:t>
            </a:r>
            <a:r>
              <a:rPr lang="el-GR" sz="1400" dirty="0" err="1" smtClean="0">
                <a:latin typeface="Palatino Linotype" pitchFamily="18" charset="0"/>
              </a:rPr>
              <a:t>record</a:t>
            </a:r>
            <a:r>
              <a:rPr lang="el-GR" sz="1400" dirty="0" smtClean="0">
                <a:latin typeface="Palatino Linotype" pitchFamily="18" charset="0"/>
              </a:rPr>
              <a:t>) εφ’ όσον ανέλαβε αυτή τη δέσμευση.</a:t>
            </a:r>
          </a:p>
          <a:p>
            <a:pPr eaLnBrk="1" hangingPunct="1">
              <a:buFont typeface="Arial" charset="0"/>
              <a:buNone/>
            </a:pPr>
            <a:r>
              <a:rPr lang="el-GR" sz="1400" dirty="0" smtClean="0">
                <a:latin typeface="Palatino Linotype" pitchFamily="18" charset="0"/>
              </a:rPr>
              <a:t>12     δε δέχεται τη σύνταξη είδησης, σχολίου ή άρθρου και την παραγωγή εκπομπής κατά τις υποδείξεις των προϊσταμένων ή του εργοδότη του, αν το περιεχόμενό τους δεν ανταποκρίνεται στην πραγματικότητα και  καταγγέλλει τις εν αγνοία του παραποιήσεις και διαστρεβλώσεις του δημοσιογραφικού του προϊόντος.</a:t>
            </a:r>
          </a:p>
          <a:p>
            <a:pPr eaLnBrk="1" hangingPunct="1">
              <a:buFont typeface="Arial" charset="0"/>
              <a:buNone/>
            </a:pPr>
            <a:endParaRPr lang="el-GR" sz="1400" dirty="0" smtClean="0">
              <a:latin typeface="Palatino Linotype" pitchFamily="18" charset="0"/>
            </a:endParaRPr>
          </a:p>
          <a:p>
            <a:pPr eaLnBrk="1" hangingPunct="1">
              <a:buFont typeface="Arial" charset="0"/>
              <a:buNone/>
            </a:pPr>
            <a:endParaRPr lang="el-GR" sz="1400" dirty="0" smtClean="0">
              <a:latin typeface="Palatino Linotype" pitchFamily="18" charset="0"/>
            </a:endParaRPr>
          </a:p>
        </p:txBody>
      </p:sp>
      <p:pic>
        <p:nvPicPr>
          <p:cNvPr id="7" name="Picture 2" descr="Αποτέλεσμα εικόνας για ρεπόρτερ"/>
          <p:cNvPicPr>
            <a:picLocks noGrp="1" noChangeAspect="1" noChangeArrowheads="1"/>
          </p:cNvPicPr>
          <p:nvPr>
            <p:ph sz="half" idx="1"/>
          </p:nvPr>
        </p:nvPicPr>
        <p:blipFill>
          <a:blip r:embed="rId3" cstate="print"/>
          <a:srcRect/>
          <a:stretch>
            <a:fillRect/>
          </a:stretch>
        </p:blipFill>
        <p:spPr>
          <a:xfrm>
            <a:off x="395288" y="1916113"/>
            <a:ext cx="2376487" cy="4033837"/>
          </a:xfrm>
        </p:spPr>
      </p:pic>
      <p:sp>
        <p:nvSpPr>
          <p:cNvPr id="8" name="7 - TextBox"/>
          <p:cNvSpPr txBox="1">
            <a:spLocks noChangeArrowheads="1"/>
          </p:cNvSpPr>
          <p:nvPr/>
        </p:nvSpPr>
        <p:spPr bwMode="auto">
          <a:xfrm>
            <a:off x="2051050" y="2060575"/>
            <a:ext cx="1441450" cy="1354138"/>
          </a:xfrm>
          <a:prstGeom prst="rect">
            <a:avLst/>
          </a:prstGeom>
          <a:noFill/>
          <a:ln w="9525">
            <a:noFill/>
            <a:miter lim="800000"/>
            <a:headEnd/>
            <a:tailEnd/>
          </a:ln>
        </p:spPr>
        <p:txBody>
          <a:bodyPr>
            <a:spAutoFit/>
          </a:bodyPr>
          <a:lstStyle/>
          <a:p>
            <a:r>
              <a:rPr lang="el-GR" sz="3200" b="1">
                <a:solidFill>
                  <a:schemeClr val="bg1"/>
                </a:solidFill>
                <a:latin typeface="Palatino Linotype" pitchFamily="18" charset="0"/>
              </a:rPr>
              <a:t>Αυτός που</a:t>
            </a:r>
          </a:p>
          <a:p>
            <a:endParaRPr lang="el-GR">
              <a:latin typeface="Calibri" pitchFamily="34" charset="0"/>
            </a:endParaRPr>
          </a:p>
        </p:txBody>
      </p:sp>
      <p:sp>
        <p:nvSpPr>
          <p:cNvPr id="9" name="8 - Δεξιό βέλος"/>
          <p:cNvSpPr/>
          <p:nvPr/>
        </p:nvSpPr>
        <p:spPr>
          <a:xfrm>
            <a:off x="2051050" y="1268413"/>
            <a:ext cx="1152525" cy="28892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8">
                                            <p:txEl>
                                              <p:pRg st="0" end="0"/>
                                            </p:txEl>
                                          </p:spTgt>
                                        </p:tgtEl>
                                      </p:cBhvr>
                                    </p:animEffect>
                                  </p:childTnLst>
                                </p:cTn>
                              </p:par>
                              <p:par>
                                <p:cTn id="16" presetID="26" presetClass="emph" presetSubtype="0" repeatCount="indefinite" fill="hold" grpId="0" nodeType="withEffect">
                                  <p:stCondLst>
                                    <p:cond delay="0"/>
                                  </p:stCondLst>
                                  <p:childTnLst>
                                    <p:animEffect transition="out" filter="fade">
                                      <p:cBhvr>
                                        <p:cTn id="17" dur="500" tmFilter="0, 0; .2, .5; .8, .5; 1, 0"/>
                                        <p:tgtEl>
                                          <p:spTgt spid="8">
                                            <p:txEl>
                                              <p:pRg st="0" end="0"/>
                                            </p:txEl>
                                          </p:spTgt>
                                        </p:tgtEl>
                                      </p:cBhvr>
                                    </p:animEffect>
                                    <p:animScale>
                                      <p:cBhvr>
                                        <p:cTn id="18" dur="250" autoRev="1" fill="hold"/>
                                        <p:tgtEl>
                                          <p:spTgt spid="8">
                                            <p:txEl>
                                              <p:pRg st="0" end="0"/>
                                            </p:txEl>
                                          </p:spTgt>
                                        </p:tgtEl>
                                      </p:cBhvr>
                                      <p:by x="105000" y="105000"/>
                                    </p:animScale>
                                  </p:childTnLst>
                                </p:cTn>
                              </p:par>
                              <p:par>
                                <p:cTn id="19" presetID="5" presetClass="emph" presetSubtype="1" grpId="1" nodeType="withEffect">
                                  <p:stCondLst>
                                    <p:cond delay="0"/>
                                  </p:stCondLst>
                                  <p:childTnLst>
                                    <p:set>
                                      <p:cBhvr override="childStyle">
                                        <p:cTn id="20" dur="indefinite"/>
                                        <p:tgtEl>
                                          <p:spTgt spid="8">
                                            <p:txEl>
                                              <p:pRg st="0" end="0"/>
                                            </p:txEl>
                                          </p:spTgt>
                                        </p:tgtEl>
                                        <p:attrNameLst>
                                          <p:attrName>style.fontStyle</p:attrName>
                                        </p:attrNameLst>
                                      </p:cBhvr>
                                      <p:to>
                                        <p:strVal val="normal"/>
                                      </p:to>
                                    </p:set>
                                    <p:set>
                                      <p:cBhvr override="childStyle">
                                        <p:cTn id="21" dur="indefinite"/>
                                        <p:tgtEl>
                                          <p:spTgt spid="8">
                                            <p:txEl>
                                              <p:pRg st="0" end="0"/>
                                            </p:txEl>
                                          </p:spTgt>
                                        </p:tgtEl>
                                        <p:attrNameLst>
                                          <p:attrName>style.fontWeight</p:attrName>
                                        </p:attrNameLst>
                                      </p:cBhvr>
                                      <p:to>
                                        <p:strVal val="bold"/>
                                      </p:to>
                                    </p:set>
                                    <p:set>
                                      <p:cBhvr override="childStyle">
                                        <p:cTn id="22" dur="indefinite"/>
                                        <p:tgtEl>
                                          <p:spTgt spid="8">
                                            <p:txEl>
                                              <p:pRg st="0" end="0"/>
                                            </p:txEl>
                                          </p:spTgt>
                                        </p:tgtEl>
                                        <p:attrNameLst>
                                          <p:attrName>style.textDecorationUnderline</p:attrName>
                                        </p:attrNameLst>
                                      </p:cBhvr>
                                      <p:to>
                                        <p:strVal val="false"/>
                                      </p:to>
                                    </p:set>
                                  </p:childTnLst>
                                </p:cTn>
                              </p:par>
                            </p:childTnLst>
                          </p:cTn>
                        </p:par>
                        <p:par>
                          <p:cTn id="23" fill="hold">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par>
                          <p:cTn id="29" fill="hold">
                            <p:stCondLst>
                              <p:cond delay="5000"/>
                            </p:stCondLst>
                            <p:childTnLst>
                              <p:par>
                                <p:cTn id="30" presetID="55" presetClass="entr" presetSubtype="0"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40"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1" dur="20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p:cTn id="46" dur="2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47" dur="2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48" dur="200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p:cTn id="53" dur="2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54" dur="2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55" dur="20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 calcmode="lin" valueType="num">
                                      <p:cBhvr>
                                        <p:cTn id="60" dur="2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61" dur="2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62" dur="20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p:cTn id="67" dur="2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68" dur="2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6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allAtOnce"/>
      <p:bldP spid="8" grpId="1" build="allAtOnce"/>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 Τίτλος"/>
          <p:cNvSpPr>
            <a:spLocks noGrp="1"/>
          </p:cNvSpPr>
          <p:nvPr>
            <p:ph type="ctrTitle"/>
          </p:nvPr>
        </p:nvSpPr>
        <p:spPr>
          <a:xfrm>
            <a:off x="468313" y="708025"/>
            <a:ext cx="7989887" cy="1497013"/>
          </a:xfrm>
        </p:spPr>
        <p:txBody>
          <a:bodyPr/>
          <a:lstStyle/>
          <a:p>
            <a:pPr eaLnBrk="1" hangingPunct="1"/>
            <a:r>
              <a:rPr lang="el-GR" sz="2800" b="1" smtClean="0">
                <a:latin typeface="Palatino Linotype" pitchFamily="18" charset="0"/>
              </a:rPr>
              <a:t>Έλεγχος εγκυρότητας  ειδήσεων</a:t>
            </a:r>
          </a:p>
        </p:txBody>
      </p:sp>
      <p:sp>
        <p:nvSpPr>
          <p:cNvPr id="6" name="5 - Υπότιτλος"/>
          <p:cNvSpPr>
            <a:spLocks noGrp="1"/>
          </p:cNvSpPr>
          <p:nvPr>
            <p:ph type="subTitle" idx="1"/>
          </p:nvPr>
        </p:nvSpPr>
        <p:spPr>
          <a:xfrm>
            <a:off x="1042988" y="1916113"/>
            <a:ext cx="6729412" cy="3722687"/>
          </a:xfrm>
        </p:spPr>
        <p:txBody>
          <a:bodyPr rtlCol="0">
            <a:normAutofit fontScale="85000" lnSpcReduction="20000"/>
          </a:bodyPr>
          <a:lstStyle/>
          <a:p>
            <a:pPr marL="457200" indent="-457200" algn="l" eaLnBrk="1" fontAlgn="auto" hangingPunct="1">
              <a:spcAft>
                <a:spcPts val="0"/>
              </a:spcAft>
              <a:buFont typeface="Arial" pitchFamily="34" charset="0"/>
              <a:buAutoNum type="arabicParenR"/>
              <a:defRPr/>
            </a:pPr>
            <a:r>
              <a:rPr lang="el-GR" sz="2200" b="1" dirty="0" smtClean="0">
                <a:solidFill>
                  <a:schemeClr val="tx1"/>
                </a:solidFill>
                <a:latin typeface="Palatino Linotype" pitchFamily="18" charset="0"/>
              </a:rPr>
              <a:t>Ενημέρωση από πολλά και διαφορετικά Μέσα Ενημέρωσης ( δηλαδή για την ίδια είδηση τι λένε τα τηλεοπτικά κανάλια, το ραδιόφωνο, οι εφημερίδες, το Διαδίκτυο) .        </a:t>
            </a:r>
          </a:p>
          <a:p>
            <a:pPr marL="457200" indent="-457200" algn="l" eaLnBrk="1" fontAlgn="auto" hangingPunct="1">
              <a:spcAft>
                <a:spcPts val="0"/>
              </a:spcAft>
              <a:buFont typeface="Arial" pitchFamily="34" charset="0"/>
              <a:buNone/>
              <a:defRPr/>
            </a:pPr>
            <a:r>
              <a:rPr lang="el-GR" sz="2200" b="1" dirty="0" smtClean="0">
                <a:solidFill>
                  <a:srgbClr val="FF0000"/>
                </a:solidFill>
                <a:latin typeface="Palatino Linotype" pitchFamily="18" charset="0"/>
              </a:rPr>
              <a:t>        Άρα κάνουμε διασταύρωση πληροφοριών.    </a:t>
            </a:r>
          </a:p>
          <a:p>
            <a:pPr marL="457200" indent="-457200" algn="l" eaLnBrk="1" fontAlgn="auto" hangingPunct="1">
              <a:spcAft>
                <a:spcPts val="0"/>
              </a:spcAft>
              <a:buFont typeface="Arial" pitchFamily="34" charset="0"/>
              <a:buAutoNum type="arabicParenR" startAt="2"/>
              <a:defRPr/>
            </a:pPr>
            <a:endParaRPr lang="el-GR" sz="2200" b="1" dirty="0" smtClean="0">
              <a:solidFill>
                <a:schemeClr val="tx1"/>
              </a:solidFill>
              <a:latin typeface="Palatino Linotype" pitchFamily="18" charset="0"/>
            </a:endParaRPr>
          </a:p>
          <a:p>
            <a:pPr marL="457200" indent="-457200" algn="l" eaLnBrk="1" fontAlgn="auto" hangingPunct="1">
              <a:spcAft>
                <a:spcPts val="0"/>
              </a:spcAft>
              <a:buFont typeface="Arial" pitchFamily="34" charset="0"/>
              <a:buAutoNum type="arabicParenR" startAt="2"/>
              <a:defRPr/>
            </a:pPr>
            <a:r>
              <a:rPr lang="el-GR" sz="2200" b="1" dirty="0" smtClean="0">
                <a:solidFill>
                  <a:schemeClr val="tx1"/>
                </a:solidFill>
                <a:latin typeface="Palatino Linotype" pitchFamily="18" charset="0"/>
              </a:rPr>
              <a:t>Εντοπίζουμε και καταγράφουμε τα κοινά στοιχεία, αυτά δηλαδή στα οποία συμφωνούν όλοι.</a:t>
            </a:r>
          </a:p>
          <a:p>
            <a:pPr marL="457200" indent="-457200" algn="l" eaLnBrk="1" fontAlgn="auto" hangingPunct="1">
              <a:spcAft>
                <a:spcPts val="0"/>
              </a:spcAft>
              <a:buFont typeface="Arial" pitchFamily="34" charset="0"/>
              <a:buNone/>
              <a:defRPr/>
            </a:pPr>
            <a:r>
              <a:rPr lang="el-GR" sz="2200" b="1" dirty="0" smtClean="0">
                <a:solidFill>
                  <a:schemeClr val="tx1"/>
                </a:solidFill>
                <a:latin typeface="Palatino Linotype" pitchFamily="18" charset="0"/>
              </a:rPr>
              <a:t>3)     Διαχωρίζουμε την είδηση, που  εμπεριέχει αντικειμενικότητα από το σχόλιο που</a:t>
            </a:r>
            <a:r>
              <a:rPr lang="en-US" sz="2200" b="1" dirty="0" smtClean="0">
                <a:solidFill>
                  <a:schemeClr val="tx1"/>
                </a:solidFill>
                <a:latin typeface="Palatino Linotype" pitchFamily="18" charset="0"/>
              </a:rPr>
              <a:t> </a:t>
            </a:r>
            <a:r>
              <a:rPr lang="el-GR" sz="2200" b="1" dirty="0" smtClean="0">
                <a:solidFill>
                  <a:schemeClr val="tx1"/>
                </a:solidFill>
                <a:latin typeface="Palatino Linotype" pitchFamily="18" charset="0"/>
              </a:rPr>
              <a:t>εμπεριέχει υποκειμενικότητα.</a:t>
            </a:r>
          </a:p>
          <a:p>
            <a:pPr marL="457200" indent="-457200" algn="l" eaLnBrk="1" fontAlgn="auto" hangingPunct="1">
              <a:spcAft>
                <a:spcPts val="0"/>
              </a:spcAft>
              <a:buFont typeface="Arial" pitchFamily="34" charset="0"/>
              <a:buNone/>
              <a:defRPr/>
            </a:pPr>
            <a:r>
              <a:rPr lang="el-GR" sz="2200" b="1" dirty="0" smtClean="0">
                <a:solidFill>
                  <a:schemeClr val="tx1"/>
                </a:solidFill>
                <a:latin typeface="Palatino Linotype" pitchFamily="18" charset="0"/>
              </a:rPr>
              <a:t>4)    Ασκούμε κριτική, δεν αποδεχόμαστε παθητικά </a:t>
            </a:r>
            <a:r>
              <a:rPr lang="el-GR" sz="2200" b="1" dirty="0" err="1" smtClean="0">
                <a:solidFill>
                  <a:schemeClr val="tx1"/>
                </a:solidFill>
                <a:latin typeface="Palatino Linotype" pitchFamily="18" charset="0"/>
              </a:rPr>
              <a:t>ό,τι</a:t>
            </a:r>
            <a:r>
              <a:rPr lang="el-GR" sz="2200" b="1" dirty="0" smtClean="0">
                <a:solidFill>
                  <a:schemeClr val="tx1"/>
                </a:solidFill>
                <a:latin typeface="Palatino Linotype" pitchFamily="18" charset="0"/>
              </a:rPr>
              <a:t>  βλέπουμε, ακούμε ή διαβάζουμε</a:t>
            </a:r>
            <a:r>
              <a:rPr lang="el-GR" sz="2000" b="1" dirty="0" smtClean="0">
                <a:solidFill>
                  <a:schemeClr val="tx1"/>
                </a:solidFill>
                <a:latin typeface="Palatino Linotype" pitchFamily="18" charset="0"/>
              </a:rPr>
              <a:t>.</a:t>
            </a:r>
            <a:endParaRPr lang="el-GR" sz="2000" b="1" dirty="0">
              <a:solidFill>
                <a:schemeClr val="tx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3000" tmFilter="0, 0; .2, .5; .8, .5; 1, 0"/>
                                        <p:tgtEl>
                                          <p:spTgt spid="6">
                                            <p:txEl>
                                              <p:pRg st="1" end="1"/>
                                            </p:txEl>
                                          </p:spTgt>
                                        </p:tgtEl>
                                      </p:cBhvr>
                                    </p:animEffect>
                                    <p:animScale>
                                      <p:cBhvr>
                                        <p:cTn id="17" dur="1500" autoRev="1" fill="hold"/>
                                        <p:tgtEl>
                                          <p:spTgt spid="6">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ctrTitle"/>
          </p:nvPr>
        </p:nvSpPr>
        <p:spPr/>
        <p:txBody>
          <a:bodyPr/>
          <a:lstStyle/>
          <a:p>
            <a:pPr eaLnBrk="1" hangingPunct="1"/>
            <a:r>
              <a:rPr lang="el-GR" sz="2800" b="1" smtClean="0">
                <a:latin typeface="Palatino Linotype" pitchFamily="18" charset="0"/>
              </a:rPr>
              <a:t>ΞΕΧΩΡΙΖΟΥΜΕ ΤΗΝ ΕΙΔΗΣΗ ΑΠΟ ΤΟ ΣΧΟΛΙΟ</a:t>
            </a:r>
          </a:p>
        </p:txBody>
      </p:sp>
      <p:sp>
        <p:nvSpPr>
          <p:cNvPr id="9" name="Subtitle 8"/>
          <p:cNvSpPr>
            <a:spLocks noGrp="1"/>
          </p:cNvSpPr>
          <p:nvPr>
            <p:ph type="subTitle" idx="1"/>
          </p:nvPr>
        </p:nvSpPr>
        <p:spPr/>
        <p:txBody>
          <a:bodyPr rtlCol="0">
            <a:normAutofit fontScale="92500" lnSpcReduction="10000"/>
          </a:bodyPr>
          <a:lstStyle/>
          <a:p>
            <a:pPr algn="just" eaLnBrk="1" fontAlgn="auto" hangingPunct="1">
              <a:spcAft>
                <a:spcPts val="0"/>
              </a:spcAft>
              <a:buFont typeface="Arial" pitchFamily="34" charset="0"/>
              <a:buNone/>
              <a:defRPr/>
            </a:pPr>
            <a:r>
              <a:rPr lang="el-GR" sz="2000" b="1" dirty="0" smtClean="0">
                <a:solidFill>
                  <a:schemeClr val="tx1"/>
                </a:solidFill>
                <a:latin typeface="Palatino Linotype" pitchFamily="18" charset="0"/>
              </a:rPr>
              <a:t>Ο δημοσιογράφος δεν καταγράφει απλώς σαν ουδέτερος παρατηρητής τα γεγονότα, αλλά τα αξιολογεί και τα παρουσιάζει με την ανάλογη </a:t>
            </a:r>
            <a:r>
              <a:rPr lang="en-US" sz="2000" b="1" dirty="0" smtClean="0">
                <a:solidFill>
                  <a:schemeClr val="tx1"/>
                </a:solidFill>
                <a:latin typeface="Palatino Linotype" pitchFamily="18" charset="0"/>
              </a:rPr>
              <a:t>  </a:t>
            </a:r>
            <a:r>
              <a:rPr lang="el-GR" sz="2000" b="1" dirty="0" smtClean="0">
                <a:solidFill>
                  <a:schemeClr val="tx1"/>
                </a:solidFill>
                <a:latin typeface="Palatino Linotype" pitchFamily="18" charset="0"/>
              </a:rPr>
              <a:t>έμφαση, τα ερμηνεύει΄ αυτό σημαίνει ότι τα βλέπει από μια ορισμένη οπτική γωνία.</a:t>
            </a:r>
          </a:p>
          <a:p>
            <a:pPr eaLnBrk="1" fontAlgn="auto" hangingPunct="1">
              <a:spcAft>
                <a:spcPts val="0"/>
              </a:spcAft>
              <a:buFont typeface="Arial" pitchFamily="34" charset="0"/>
              <a:buNone/>
              <a:defRPr/>
            </a:pPr>
            <a:r>
              <a:rPr lang="el-GR" sz="1500" b="1" dirty="0" smtClean="0">
                <a:solidFill>
                  <a:schemeClr val="tx1"/>
                </a:solidFill>
                <a:latin typeface="Palatino Linotype" pitchFamily="18" charset="0"/>
              </a:rPr>
              <a:t>                                                                    Έκφραση- Έκθεση Β΄Τεύχος σελ. 36</a:t>
            </a:r>
          </a:p>
          <a:p>
            <a:pPr eaLnBrk="1" fontAlgn="auto" hangingPunct="1">
              <a:spcAft>
                <a:spcPts val="0"/>
              </a:spcAft>
              <a:buFont typeface="Arial" pitchFamily="34" charset="0"/>
              <a:buNone/>
              <a:defRPr/>
            </a:pPr>
            <a:endParaRPr lang="el-GR" sz="1500" b="1" dirty="0" smtClean="0">
              <a:solidFill>
                <a:schemeClr val="tx1"/>
              </a:solidFill>
              <a:latin typeface="Palatino Linotype" pitchFamily="18" charset="0"/>
            </a:endParaRPr>
          </a:p>
          <a:p>
            <a:pPr eaLnBrk="1" fontAlgn="auto" hangingPunct="1">
              <a:spcAft>
                <a:spcPts val="0"/>
              </a:spcAft>
              <a:buFont typeface="Arial" pitchFamily="34" charset="0"/>
              <a:buNone/>
              <a:defRPr/>
            </a:pPr>
            <a:endParaRPr lang="el-GR" sz="1500" b="1" dirty="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ctrTitle"/>
          </p:nvPr>
        </p:nvSpPr>
        <p:spPr>
          <a:xfrm>
            <a:off x="714375" y="500063"/>
            <a:ext cx="7743825" cy="3100387"/>
          </a:xfrm>
        </p:spPr>
        <p:txBody>
          <a:bodyPr/>
          <a:lstStyle/>
          <a:p>
            <a:pPr eaLnBrk="1" hangingPunct="1"/>
            <a:r>
              <a:rPr lang="el-GR" sz="3200" smtClean="0">
                <a:latin typeface="Palatino Linotype" pitchFamily="18" charset="0"/>
              </a:rPr>
              <a:t>Ας δούμε μερικές ειδήσεις για τους πρόσφυγες για να διαπιστώσουμε το σχόλιο του δημοσιογράφου μέσα στην είδηση.</a:t>
            </a:r>
            <a:br>
              <a:rPr lang="el-GR" sz="3200" smtClean="0">
                <a:latin typeface="Palatino Linotype" pitchFamily="18" charset="0"/>
              </a:rPr>
            </a:br>
            <a:endParaRPr lang="el-GR" sz="3200" smtClean="0">
              <a:latin typeface="Palatino Linotype" pitchFamily="18" charset="0"/>
            </a:endParaRPr>
          </a:p>
        </p:txBody>
      </p:sp>
      <p:sp>
        <p:nvSpPr>
          <p:cNvPr id="6" name="Subtitle 5"/>
          <p:cNvSpPr>
            <a:spLocks noGrp="1"/>
          </p:cNvSpPr>
          <p:nvPr>
            <p:ph type="subTitle" idx="1"/>
          </p:nvPr>
        </p:nvSpPr>
        <p:spPr>
          <a:xfrm>
            <a:off x="1285875" y="2786063"/>
            <a:ext cx="5715000" cy="1571625"/>
          </a:xfrm>
        </p:spPr>
        <p:txBody>
          <a:bodyPr rtlCol="0">
            <a:normAutofit/>
          </a:bodyPr>
          <a:lstStyle/>
          <a:p>
            <a:pPr algn="l" eaLnBrk="1" fontAlgn="auto" hangingPunct="1">
              <a:spcAft>
                <a:spcPts val="0"/>
              </a:spcAft>
              <a:buFont typeface="Arial" pitchFamily="34" charset="0"/>
              <a:buNone/>
              <a:defRPr/>
            </a:pPr>
            <a:r>
              <a:rPr lang="el-GR" sz="2000" dirty="0" smtClean="0">
                <a:latin typeface="Palatino Linotype" pitchFamily="18" charset="0"/>
              </a:rPr>
              <a:t>23/11/2017  Εφημερίδα Πρώτο θέμα</a:t>
            </a:r>
          </a:p>
          <a:p>
            <a:pPr algn="l" eaLnBrk="1" fontAlgn="auto" hangingPunct="1">
              <a:spcAft>
                <a:spcPts val="0"/>
              </a:spcAft>
              <a:buFont typeface="Arial" pitchFamily="34" charset="0"/>
              <a:buNone/>
              <a:defRPr/>
            </a:pPr>
            <a:r>
              <a:rPr lang="el-GR" sz="2000" dirty="0" smtClean="0">
                <a:latin typeface="Palatino Linotype" pitchFamily="18" charset="0"/>
              </a:rPr>
              <a:t>27/11/2017 Εφημερίδα Πρώτο θέμα</a:t>
            </a:r>
          </a:p>
          <a:p>
            <a:pPr eaLnBrk="1" fontAlgn="auto" hangingPunct="1">
              <a:spcAft>
                <a:spcPts val="0"/>
              </a:spcAft>
              <a:buFont typeface="Arial" pitchFamily="34" charset="0"/>
              <a:buNone/>
              <a:defRPr/>
            </a:pPr>
            <a:endParaRPr lang="el-GR" sz="2000" dirty="0">
              <a:latin typeface="Palatino Linotype" pitchFamily="18" charset="0"/>
            </a:endParaRPr>
          </a:p>
        </p:txBody>
      </p:sp>
      <p:pic>
        <p:nvPicPr>
          <p:cNvPr id="7" name="Picture 6" descr="πρώτο θέμα.jpg"/>
          <p:cNvPicPr>
            <a:picLocks noChangeAspect="1"/>
          </p:cNvPicPr>
          <p:nvPr/>
        </p:nvPicPr>
        <p:blipFill>
          <a:blip r:embed="rId2" cstate="print"/>
          <a:srcRect/>
          <a:stretch>
            <a:fillRect/>
          </a:stretch>
        </p:blipFill>
        <p:spPr bwMode="auto">
          <a:xfrm>
            <a:off x="0" y="3643313"/>
            <a:ext cx="4286250" cy="3268662"/>
          </a:xfrm>
          <a:prstGeom prst="rect">
            <a:avLst/>
          </a:prstGeom>
          <a:noFill/>
          <a:ln w="9525">
            <a:noFill/>
            <a:miter lim="800000"/>
            <a:headEnd/>
            <a:tailEnd/>
          </a:ln>
        </p:spPr>
      </p:pic>
      <p:sp>
        <p:nvSpPr>
          <p:cNvPr id="8" name="TextBox 7"/>
          <p:cNvSpPr txBox="1">
            <a:spLocks noChangeArrowheads="1"/>
          </p:cNvSpPr>
          <p:nvPr/>
        </p:nvSpPr>
        <p:spPr bwMode="auto">
          <a:xfrm>
            <a:off x="4714875" y="4429125"/>
            <a:ext cx="3714750" cy="708025"/>
          </a:xfrm>
          <a:prstGeom prst="rect">
            <a:avLst/>
          </a:prstGeom>
          <a:noFill/>
          <a:ln w="9525">
            <a:noFill/>
            <a:miter lim="800000"/>
            <a:headEnd/>
            <a:tailEnd/>
          </a:ln>
        </p:spPr>
        <p:txBody>
          <a:bodyPr>
            <a:spAutoFit/>
          </a:bodyPr>
          <a:lstStyle/>
          <a:p>
            <a:r>
              <a:rPr lang="el-GR" sz="2000" b="1">
                <a:latin typeface="Palatino Linotype" pitchFamily="18" charset="0"/>
              </a:rPr>
              <a:t>Αριθμός-ρεκόρ στις αφίξεις μεταναστών το Σεπτέμβριο </a:t>
            </a:r>
          </a:p>
        </p:txBody>
      </p:sp>
      <p:sp>
        <p:nvSpPr>
          <p:cNvPr id="9" name="TextBox 8"/>
          <p:cNvSpPr txBox="1">
            <a:spLocks noChangeArrowheads="1"/>
          </p:cNvSpPr>
          <p:nvPr/>
        </p:nvSpPr>
        <p:spPr bwMode="auto">
          <a:xfrm>
            <a:off x="4786313" y="5715000"/>
            <a:ext cx="3571875" cy="1200150"/>
          </a:xfrm>
          <a:prstGeom prst="rect">
            <a:avLst/>
          </a:prstGeom>
          <a:noFill/>
          <a:ln w="9525">
            <a:noFill/>
            <a:miter lim="800000"/>
            <a:headEnd/>
            <a:tailEnd/>
          </a:ln>
        </p:spPr>
        <p:txBody>
          <a:bodyPr>
            <a:spAutoFit/>
          </a:bodyPr>
          <a:lstStyle/>
          <a:p>
            <a:r>
              <a:rPr lang="el-GR" b="1">
                <a:latin typeface="Palatino Linotype" pitchFamily="18" charset="0"/>
              </a:rPr>
              <a:t>Εκτός ελέγχου η κατάσταση στη Λέσβο: Άγριες συμπλοκές Αφγανών με έναν νεκρό </a:t>
            </a:r>
          </a:p>
          <a:p>
            <a:endParaRPr lang="el-GR">
              <a:latin typeface="Calibri" pitchFamily="34" charset="0"/>
            </a:endParaRPr>
          </a:p>
        </p:txBody>
      </p:sp>
      <p:pic>
        <p:nvPicPr>
          <p:cNvPr id="10" name="Picture 9" descr="lesbos_mesa3.jpg"/>
          <p:cNvPicPr>
            <a:picLocks noChangeAspect="1"/>
          </p:cNvPicPr>
          <p:nvPr/>
        </p:nvPicPr>
        <p:blipFill>
          <a:blip r:embed="rId3" cstate="print"/>
          <a:srcRect/>
          <a:stretch>
            <a:fillRect/>
          </a:stretch>
        </p:blipFill>
        <p:spPr bwMode="auto">
          <a:xfrm>
            <a:off x="0" y="3786188"/>
            <a:ext cx="4572000" cy="3071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8">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xit" presetSubtype="0" fill="hold" nodeType="clickEffect">
                                  <p:stCondLst>
                                    <p:cond delay="0"/>
                                  </p:stCondLst>
                                  <p:childTnLst>
                                    <p:anim calcmode="lin" valueType="num">
                                      <p:cBhvr>
                                        <p:cTn id="24" dur="1000"/>
                                        <p:tgtEl>
                                          <p:spTgt spid="6">
                                            <p:txEl>
                                              <p:pRg st="0" end="0"/>
                                            </p:txEl>
                                          </p:spTgt>
                                        </p:tgtEl>
                                        <p:attrNameLst>
                                          <p:attrName>ppt_w</p:attrName>
                                        </p:attrNameLst>
                                      </p:cBhvr>
                                      <p:tavLst>
                                        <p:tav tm="0">
                                          <p:val>
                                            <p:strVal val="ppt_w"/>
                                          </p:val>
                                        </p:tav>
                                        <p:tav tm="100000">
                                          <p:val>
                                            <p:strVal val="ppt_w*0.70"/>
                                          </p:val>
                                        </p:tav>
                                      </p:tavLst>
                                    </p:anim>
                                    <p:anim calcmode="lin" valueType="num">
                                      <p:cBhvr>
                                        <p:cTn id="25" dur="1000"/>
                                        <p:tgtEl>
                                          <p:spTgt spid="6">
                                            <p:txEl>
                                              <p:pRg st="0" end="0"/>
                                            </p:txEl>
                                          </p:spTgt>
                                        </p:tgtEl>
                                        <p:attrNameLst>
                                          <p:attrName>ppt_h</p:attrName>
                                        </p:attrNameLst>
                                      </p:cBhvr>
                                      <p:tavLst>
                                        <p:tav tm="0">
                                          <p:val>
                                            <p:strVal val="ppt_h"/>
                                          </p:val>
                                        </p:tav>
                                        <p:tav tm="100000">
                                          <p:val>
                                            <p:strVal val="ppt_h"/>
                                          </p:val>
                                        </p:tav>
                                      </p:tavLst>
                                    </p:anim>
                                    <p:animEffect transition="out" filter="fade">
                                      <p:cBhvr>
                                        <p:cTn id="26" dur="1000"/>
                                        <p:tgtEl>
                                          <p:spTgt spid="6">
                                            <p:txEl>
                                              <p:pRg st="0" end="0"/>
                                            </p:txEl>
                                          </p:spTgt>
                                        </p:tgtEl>
                                      </p:cBhvr>
                                    </p:animEffect>
                                    <p:set>
                                      <p:cBhvr>
                                        <p:cTn id="27" dur="1" fill="hold">
                                          <p:stCondLst>
                                            <p:cond delay="999"/>
                                          </p:stCondLst>
                                        </p:cTn>
                                        <p:tgtEl>
                                          <p:spTgt spid="6">
                                            <p:txEl>
                                              <p:pRg st="0" end="0"/>
                                            </p:txEl>
                                          </p:spTgt>
                                        </p:tgtEl>
                                        <p:attrNameLst>
                                          <p:attrName>style.visibility</p:attrName>
                                        </p:attrNameLst>
                                      </p:cBhvr>
                                      <p:to>
                                        <p:strVal val="hidden"/>
                                      </p:to>
                                    </p:set>
                                  </p:childTnLst>
                                </p:cTn>
                              </p:par>
                              <p:par>
                                <p:cTn id="28" presetID="55" presetClass="exit" presetSubtype="0" fill="hold" nodeType="withEffect">
                                  <p:stCondLst>
                                    <p:cond delay="0"/>
                                  </p:stCondLst>
                                  <p:childTnLst>
                                    <p:anim calcmode="lin" valueType="num">
                                      <p:cBhvr>
                                        <p:cTn id="29" dur="1000"/>
                                        <p:tgtEl>
                                          <p:spTgt spid="7"/>
                                        </p:tgtEl>
                                        <p:attrNameLst>
                                          <p:attrName>ppt_w</p:attrName>
                                        </p:attrNameLst>
                                      </p:cBhvr>
                                      <p:tavLst>
                                        <p:tav tm="0">
                                          <p:val>
                                            <p:strVal val="ppt_w"/>
                                          </p:val>
                                        </p:tav>
                                        <p:tav tm="100000">
                                          <p:val>
                                            <p:strVal val="ppt_w*0.70"/>
                                          </p:val>
                                        </p:tav>
                                      </p:tavLst>
                                    </p:anim>
                                    <p:anim calcmode="lin" valueType="num">
                                      <p:cBhvr>
                                        <p:cTn id="30" dur="1000"/>
                                        <p:tgtEl>
                                          <p:spTgt spid="7"/>
                                        </p:tgtEl>
                                        <p:attrNameLst>
                                          <p:attrName>ppt_h</p:attrName>
                                        </p:attrNameLst>
                                      </p:cBhvr>
                                      <p:tavLst>
                                        <p:tav tm="0">
                                          <p:val>
                                            <p:strVal val="ppt_h"/>
                                          </p:val>
                                        </p:tav>
                                        <p:tav tm="100000">
                                          <p:val>
                                            <p:strVal val="ppt_h"/>
                                          </p:val>
                                        </p:tav>
                                      </p:tavLst>
                                    </p:anim>
                                    <p:animEffect transition="out" filter="fade">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cTn>
                              </p:par>
                              <p:par>
                                <p:cTn id="33" presetID="55" presetClass="exit" presetSubtype="0" fill="hold" nodeType="withEffect">
                                  <p:stCondLst>
                                    <p:cond delay="0"/>
                                  </p:stCondLst>
                                  <p:childTnLst>
                                    <p:anim calcmode="lin" valueType="num">
                                      <p:cBhvr>
                                        <p:cTn id="34" dur="1000"/>
                                        <p:tgtEl>
                                          <p:spTgt spid="8">
                                            <p:txEl>
                                              <p:pRg st="0" end="0"/>
                                            </p:txEl>
                                          </p:spTgt>
                                        </p:tgtEl>
                                        <p:attrNameLst>
                                          <p:attrName>ppt_w</p:attrName>
                                        </p:attrNameLst>
                                      </p:cBhvr>
                                      <p:tavLst>
                                        <p:tav tm="0">
                                          <p:val>
                                            <p:strVal val="ppt_w"/>
                                          </p:val>
                                        </p:tav>
                                        <p:tav tm="100000">
                                          <p:val>
                                            <p:strVal val="ppt_w*0.70"/>
                                          </p:val>
                                        </p:tav>
                                      </p:tavLst>
                                    </p:anim>
                                    <p:anim calcmode="lin" valueType="num">
                                      <p:cBhvr>
                                        <p:cTn id="35" dur="1000"/>
                                        <p:tgtEl>
                                          <p:spTgt spid="8">
                                            <p:txEl>
                                              <p:pRg st="0" end="0"/>
                                            </p:txEl>
                                          </p:spTgt>
                                        </p:tgtEl>
                                        <p:attrNameLst>
                                          <p:attrName>ppt_h</p:attrName>
                                        </p:attrNameLst>
                                      </p:cBhvr>
                                      <p:tavLst>
                                        <p:tav tm="0">
                                          <p:val>
                                            <p:strVal val="ppt_h"/>
                                          </p:val>
                                        </p:tav>
                                        <p:tav tm="100000">
                                          <p:val>
                                            <p:strVal val="ppt_h"/>
                                          </p:val>
                                        </p:tav>
                                      </p:tavLst>
                                    </p:anim>
                                    <p:animEffect transition="out" filter="fade">
                                      <p:cBhvr>
                                        <p:cTn id="36" dur="1000"/>
                                        <p:tgtEl>
                                          <p:spTgt spid="8">
                                            <p:txEl>
                                              <p:pRg st="0" end="0"/>
                                            </p:txEl>
                                          </p:spTgt>
                                        </p:tgtEl>
                                      </p:cBhvr>
                                    </p:animEffect>
                                    <p:set>
                                      <p:cBhvr>
                                        <p:cTn id="37" dur="1" fill="hold">
                                          <p:stCondLst>
                                            <p:cond delay="999"/>
                                          </p:stCondLst>
                                        </p:cTn>
                                        <p:tgtEl>
                                          <p:spTgt spid="8">
                                            <p:txEl>
                                              <p:pRg st="0" end="0"/>
                                            </p:txEl>
                                          </p:spTgt>
                                        </p:tgtEl>
                                        <p:attrNameLst>
                                          <p:attrName>style.visibility</p:attrName>
                                        </p:attrNameLst>
                                      </p:cBhvr>
                                      <p:to>
                                        <p:strVal val="hidden"/>
                                      </p:to>
                                    </p:set>
                                  </p:childTnLst>
                                </p:cTn>
                              </p:par>
                            </p:childTnLst>
                          </p:cTn>
                        </p:par>
                        <p:par>
                          <p:cTn id="38" fill="hold">
                            <p:stCondLst>
                              <p:cond delay="1000"/>
                            </p:stCondLst>
                            <p:childTnLst>
                              <p:par>
                                <p:cTn id="39" presetID="55" presetClass="entr" presetSubtype="0" fill="hold"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p:cTn id="4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4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6">
                                            <p:txEl>
                                              <p:pRg st="1" end="1"/>
                                            </p:txEl>
                                          </p:spTgt>
                                        </p:tgtEl>
                                      </p:cBhvr>
                                    </p:animEffect>
                                  </p:childTnLst>
                                </p:cTn>
                              </p:par>
                            </p:childTnLst>
                          </p:cTn>
                        </p:par>
                        <p:par>
                          <p:cTn id="44" fill="hold">
                            <p:stCondLst>
                              <p:cond delay="2000"/>
                            </p:stCondLst>
                            <p:childTnLst>
                              <p:par>
                                <p:cTn id="45" presetID="55" presetClass="entr" presetSubtype="0" fill="hold"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p:cTn id="4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4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9" dur="1000"/>
                                        <p:tgtEl>
                                          <p:spTgt spid="9">
                                            <p:txEl>
                                              <p:pRg st="0" end="0"/>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7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eaLnBrk="1" hangingPunct="1"/>
            <a:r>
              <a:rPr lang="el-GR" smtClean="0">
                <a:latin typeface="Palatino Linotype" pitchFamily="18" charset="0"/>
              </a:rPr>
              <a:t>Σύγκριση δύο ειδήσεων</a:t>
            </a:r>
          </a:p>
        </p:txBody>
      </p:sp>
      <p:sp>
        <p:nvSpPr>
          <p:cNvPr id="5" name="Text Placeholder 4"/>
          <p:cNvSpPr>
            <a:spLocks noGrp="1"/>
          </p:cNvSpPr>
          <p:nvPr>
            <p:ph type="body" idx="1"/>
          </p:nvPr>
        </p:nvSpPr>
        <p:spPr>
          <a:xfrm>
            <a:off x="285750" y="1285875"/>
            <a:ext cx="4140200" cy="1214438"/>
          </a:xfrm>
        </p:spPr>
        <p:txBody>
          <a:bodyPr/>
          <a:lstStyle/>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endParaRPr lang="el-GR" sz="1400" smtClean="0">
              <a:latin typeface="Palatino Linotype" pitchFamily="18" charset="0"/>
            </a:endParaRPr>
          </a:p>
          <a:p>
            <a:pPr eaLnBrk="1" hangingPunct="1"/>
            <a:r>
              <a:rPr lang="el-GR" sz="2800" smtClean="0">
                <a:latin typeface="Palatino Linotype" pitchFamily="18" charset="0"/>
              </a:rPr>
              <a:t>  </a:t>
            </a:r>
            <a:r>
              <a:rPr lang="el-GR" sz="2800" smtClean="0">
                <a:solidFill>
                  <a:srgbClr val="FF0000"/>
                </a:solidFill>
                <a:latin typeface="Palatino Linotype" pitchFamily="18" charset="0"/>
              </a:rPr>
              <a:t>Είδηση χωρίς σχόλιο</a:t>
            </a:r>
          </a:p>
          <a:p>
            <a:pPr eaLnBrk="1" hangingPunct="1"/>
            <a:r>
              <a:rPr lang="el-GR" sz="1400" smtClean="0">
                <a:latin typeface="Palatino Linotype" pitchFamily="18" charset="0"/>
              </a:rPr>
              <a:t>     17/11/2017,  εφημ. ΠΡΩΤΟ ΘΕΜΑ</a:t>
            </a:r>
          </a:p>
          <a:p>
            <a:pPr eaLnBrk="1" hangingPunct="1"/>
            <a:endParaRPr lang="el-GR" sz="1400" smtClean="0">
              <a:latin typeface="Palatino Linotype" pitchFamily="18" charset="0"/>
            </a:endParaRPr>
          </a:p>
        </p:txBody>
      </p:sp>
      <p:sp>
        <p:nvSpPr>
          <p:cNvPr id="16388" name="Content Placeholder 5"/>
          <p:cNvSpPr>
            <a:spLocks noGrp="1"/>
          </p:cNvSpPr>
          <p:nvPr>
            <p:ph sz="half" idx="2"/>
          </p:nvPr>
        </p:nvSpPr>
        <p:spPr/>
        <p:txBody>
          <a:bodyPr/>
          <a:lstStyle/>
          <a:p>
            <a:pPr eaLnBrk="1" hangingPunct="1">
              <a:buFont typeface="Arial" charset="0"/>
              <a:buNone/>
            </a:pPr>
            <a:r>
              <a:rPr lang="el-GR" sz="1600" b="1" smtClean="0"/>
              <a:t>       </a:t>
            </a:r>
          </a:p>
          <a:p>
            <a:pPr eaLnBrk="1" hangingPunct="1">
              <a:buFont typeface="Arial" charset="0"/>
              <a:buNone/>
            </a:pPr>
            <a:r>
              <a:rPr lang="el-GR" sz="1600" smtClean="0">
                <a:latin typeface="Palatino Linotype" pitchFamily="18" charset="0"/>
              </a:rPr>
              <a:t>    </a:t>
            </a:r>
            <a:r>
              <a:rPr lang="el-GR" sz="1600" b="1" smtClean="0">
                <a:latin typeface="Palatino Linotype" pitchFamily="18" charset="0"/>
              </a:rPr>
              <a:t>Τίτλος:  Πάνω από 450 μετανάστες πέρασαν στα νησιά του βορείου Αιγαίου από την Τετάρτη              </a:t>
            </a:r>
          </a:p>
          <a:p>
            <a:pPr eaLnBrk="1" hangingPunct="1">
              <a:buFont typeface="Arial" charset="0"/>
              <a:buNone/>
            </a:pPr>
            <a:endParaRPr lang="el-GR" sz="1600" b="1" smtClean="0"/>
          </a:p>
          <a:p>
            <a:pPr eaLnBrk="1" hangingPunct="1">
              <a:buFont typeface="Arial" charset="0"/>
              <a:buNone/>
            </a:pPr>
            <a:endParaRPr lang="el-GR" sz="1600" b="1" smtClean="0"/>
          </a:p>
          <a:p>
            <a:pPr eaLnBrk="1" hangingPunct="1">
              <a:buFont typeface="Arial" charset="0"/>
              <a:buNone/>
            </a:pPr>
            <a:r>
              <a:rPr lang="el-GR" sz="1600" b="1" smtClean="0">
                <a:latin typeface="Palatino Linotype" pitchFamily="18" charset="0"/>
              </a:rPr>
              <a:t>      Κείμενο:   « Με βάση τα επίσημα στοιχεία, στη Λέσβο πέρασαν 310 άτομα, στη Χίο 111 και στη Σάμο 35»</a:t>
            </a:r>
          </a:p>
          <a:p>
            <a:pPr eaLnBrk="1" hangingPunct="1"/>
            <a:endParaRPr lang="el-GR" smtClean="0"/>
          </a:p>
        </p:txBody>
      </p:sp>
      <p:sp>
        <p:nvSpPr>
          <p:cNvPr id="7" name="Text Placeholder 6"/>
          <p:cNvSpPr>
            <a:spLocks noGrp="1"/>
          </p:cNvSpPr>
          <p:nvPr>
            <p:ph type="body" sz="quarter" idx="3"/>
          </p:nvPr>
        </p:nvSpPr>
        <p:spPr>
          <a:xfrm>
            <a:off x="4643438" y="1357313"/>
            <a:ext cx="4041775" cy="857250"/>
          </a:xfrm>
        </p:spPr>
        <p:txBody>
          <a:bodyPr/>
          <a:lstStyle/>
          <a:p>
            <a:pPr eaLnBrk="1" hangingPunct="1"/>
            <a:r>
              <a:rPr lang="el-GR" sz="2800" smtClean="0">
                <a:latin typeface="Palatino Linotype" pitchFamily="18" charset="0"/>
              </a:rPr>
              <a:t>   </a:t>
            </a:r>
            <a:r>
              <a:rPr lang="el-GR" sz="2800" smtClean="0">
                <a:solidFill>
                  <a:srgbClr val="FF0000"/>
                </a:solidFill>
                <a:latin typeface="Palatino Linotype" pitchFamily="18" charset="0"/>
              </a:rPr>
              <a:t>Είδηση με σχόλιο</a:t>
            </a:r>
          </a:p>
          <a:p>
            <a:pPr eaLnBrk="1" hangingPunct="1"/>
            <a:r>
              <a:rPr lang="el-GR" sz="1500" smtClean="0">
                <a:latin typeface="Palatino Linotype" pitchFamily="18" charset="0"/>
              </a:rPr>
              <a:t>       15/11/2017 εφημ. ΠΡΩΤΟ ΘΕΜΑ</a:t>
            </a:r>
          </a:p>
        </p:txBody>
      </p:sp>
      <p:sp>
        <p:nvSpPr>
          <p:cNvPr id="16390" name="Content Placeholder 7"/>
          <p:cNvSpPr>
            <a:spLocks noGrp="1"/>
          </p:cNvSpPr>
          <p:nvPr>
            <p:ph sz="quarter" idx="4"/>
          </p:nvPr>
        </p:nvSpPr>
        <p:spPr/>
        <p:txBody>
          <a:bodyPr/>
          <a:lstStyle/>
          <a:p>
            <a:pPr eaLnBrk="1" hangingPunct="1">
              <a:buFont typeface="Arial" charset="0"/>
              <a:buNone/>
            </a:pPr>
            <a:r>
              <a:rPr lang="el-GR" sz="1600" b="1" smtClean="0">
                <a:latin typeface="Palatino Linotype" pitchFamily="18" charset="0"/>
              </a:rPr>
              <a:t>       </a:t>
            </a:r>
          </a:p>
          <a:p>
            <a:pPr eaLnBrk="1" hangingPunct="1">
              <a:buFont typeface="Arial" charset="0"/>
              <a:buNone/>
            </a:pPr>
            <a:r>
              <a:rPr lang="el-GR" sz="1600" b="1" smtClean="0">
                <a:latin typeface="Palatino Linotype" pitchFamily="18" charset="0"/>
              </a:rPr>
              <a:t>Τίτλος:  Σοκάρουν τα στοιχεία: Τουλάχιστον 19.000 προσφυγόπουλα είναι εγκλωβισμένα στην Ελλάδα </a:t>
            </a:r>
            <a:endParaRPr lang="el-GR" b="1" smtClean="0"/>
          </a:p>
          <a:p>
            <a:pPr eaLnBrk="1" hangingPunct="1">
              <a:buFont typeface="Arial" charset="0"/>
              <a:buNone/>
            </a:pPr>
            <a:r>
              <a:rPr lang="el-GR" sz="1700" b="1" smtClean="0">
                <a:latin typeface="Palatino Linotype" pitchFamily="18" charset="0"/>
              </a:rPr>
              <a:t>     </a:t>
            </a:r>
          </a:p>
          <a:p>
            <a:pPr eaLnBrk="1" hangingPunct="1">
              <a:buFont typeface="Arial" charset="0"/>
              <a:buNone/>
            </a:pPr>
            <a:r>
              <a:rPr lang="el-GR" sz="1700" b="1" smtClean="0">
                <a:latin typeface="Palatino Linotype" pitchFamily="18" charset="0"/>
              </a:rPr>
              <a:t>Κείμενο</a:t>
            </a:r>
            <a:r>
              <a:rPr lang="el-GR" sz="1700" smtClean="0">
                <a:latin typeface="Palatino Linotype" pitchFamily="18" charset="0"/>
              </a:rPr>
              <a:t>: « </a:t>
            </a:r>
            <a:r>
              <a:rPr lang="el-GR" sz="1700" b="1" smtClean="0">
                <a:latin typeface="Palatino Linotype" pitchFamily="18" charset="0"/>
              </a:rPr>
              <a:t>Από τον Ιανουάριο έως και τον Σεπτέμβριο 8.875 παιδιά έφτασαν στην Ελλάδα μέσω θαλάσσης, αριθμός που αποτελεί το 37% των αφίξεων μέσω του Αιγαίου» </a:t>
            </a:r>
          </a:p>
          <a:p>
            <a:pPr eaLnBrk="1" hangingPunct="1">
              <a:buFont typeface="Arial" charset="0"/>
              <a:buNone/>
            </a:pPr>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p:cTn id="7"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229600" cy="1143000"/>
          </a:xfrm>
        </p:spPr>
        <p:txBody>
          <a:bodyPr rtlCol="0">
            <a:normAutofit fontScale="90000"/>
          </a:bodyPr>
          <a:lstStyle/>
          <a:p>
            <a:pPr eaLnBrk="1" fontAlgn="auto" hangingPunct="1">
              <a:spcAft>
                <a:spcPts val="0"/>
              </a:spcAft>
              <a:defRPr/>
            </a:pPr>
            <a:r>
              <a:rPr lang="el-GR" sz="3600" b="1" dirty="0" smtClean="0">
                <a:solidFill>
                  <a:srgbClr val="FF0000"/>
                </a:solidFill>
                <a:latin typeface="Palatino Linotype" pitchFamily="18" charset="0"/>
              </a:rPr>
              <a:t>Έλεγχος και αξιοπιστία πληροφοριών</a:t>
            </a:r>
            <a:br>
              <a:rPr lang="el-GR" sz="3600" b="1" dirty="0" smtClean="0">
                <a:solidFill>
                  <a:srgbClr val="FF0000"/>
                </a:solidFill>
                <a:latin typeface="Palatino Linotype" pitchFamily="18" charset="0"/>
              </a:rPr>
            </a:br>
            <a:r>
              <a:rPr lang="el-GR" sz="3600" b="1" dirty="0" smtClean="0">
                <a:solidFill>
                  <a:srgbClr val="FF0000"/>
                </a:solidFill>
                <a:latin typeface="Palatino Linotype" pitchFamily="18" charset="0"/>
              </a:rPr>
              <a:t>του Διαδικτύου</a:t>
            </a:r>
            <a:br>
              <a:rPr lang="el-GR" sz="3600" b="1" dirty="0" smtClean="0">
                <a:solidFill>
                  <a:srgbClr val="FF0000"/>
                </a:solidFill>
                <a:latin typeface="Palatino Linotype" pitchFamily="18" charset="0"/>
              </a:rPr>
            </a:br>
            <a:endParaRPr lang="el-GR" sz="3600" b="1" dirty="0">
              <a:solidFill>
                <a:srgbClr val="FF0000"/>
              </a:solidFill>
              <a:latin typeface="Palatino Linotype" pitchFamily="18" charset="0"/>
            </a:endParaRPr>
          </a:p>
        </p:txBody>
      </p:sp>
      <p:sp>
        <p:nvSpPr>
          <p:cNvPr id="3" name="2 - Θέση περιεχομένου"/>
          <p:cNvSpPr>
            <a:spLocks noGrp="1"/>
          </p:cNvSpPr>
          <p:nvPr>
            <p:ph idx="1"/>
          </p:nvPr>
        </p:nvSpPr>
        <p:spPr/>
        <p:txBody>
          <a:bodyPr rtlCol="0">
            <a:normAutofit fontScale="92500"/>
          </a:bodyPr>
          <a:lstStyle/>
          <a:p>
            <a:pPr eaLnBrk="1" fontAlgn="auto" hangingPunct="1">
              <a:spcAft>
                <a:spcPts val="0"/>
              </a:spcAft>
              <a:buFont typeface="Arial" pitchFamily="34" charset="0"/>
              <a:buNone/>
              <a:defRPr/>
            </a:pPr>
            <a:r>
              <a:rPr lang="el-GR" sz="2000" dirty="0" smtClean="0">
                <a:latin typeface="Palatino Linotype" pitchFamily="18" charset="0"/>
              </a:rPr>
              <a:t>          Οι πληροφορίες που βρίσκετε στο Διαδίκτυο δεν έχουν αξιολογηθεί ως προς την εγκυρότητα και την αξιοπιστία τους, όπως στα έντυπα κείμενα σε βιβλία και εγκυκλοπαίδειες. </a:t>
            </a:r>
            <a:r>
              <a:rPr lang="el-GR" sz="2000" i="1" dirty="0" smtClean="0">
                <a:latin typeface="Palatino Linotype" pitchFamily="18" charset="0"/>
              </a:rPr>
              <a:t>Είναι πολύ σημαντικό να ελέγχετε τις πληροφορίες που βρίσκετε κατά την αναζήτηση.</a:t>
            </a:r>
            <a:r>
              <a:rPr lang="el-GR" sz="2000" dirty="0" smtClean="0">
                <a:latin typeface="Palatino Linotype" pitchFamily="18" charset="0"/>
              </a:rPr>
              <a:t>  </a:t>
            </a:r>
          </a:p>
          <a:p>
            <a:pPr eaLnBrk="1" fontAlgn="auto" hangingPunct="1">
              <a:spcAft>
                <a:spcPts val="0"/>
              </a:spcAft>
              <a:buFont typeface="Arial" pitchFamily="34" charset="0"/>
              <a:buNone/>
              <a:defRPr/>
            </a:pPr>
            <a:r>
              <a:rPr lang="el-GR" sz="2200" dirty="0" smtClean="0">
                <a:latin typeface="Palatino Linotype" pitchFamily="18" charset="0"/>
              </a:rPr>
              <a:t>          Όταν εισάγετε μια </a:t>
            </a:r>
            <a:r>
              <a:rPr lang="el-GR" sz="2200" b="1" dirty="0" smtClean="0">
                <a:solidFill>
                  <a:srgbClr val="FF0000"/>
                </a:solidFill>
                <a:latin typeface="Palatino Linotype" pitchFamily="18" charset="0"/>
              </a:rPr>
              <a:t>λέξη-κλειδί</a:t>
            </a:r>
            <a:r>
              <a:rPr lang="el-GR" sz="2200" dirty="0" smtClean="0">
                <a:latin typeface="Palatino Linotype" pitchFamily="18" charset="0"/>
              </a:rPr>
              <a:t> ή μια φράση σε μια μηχανή αναζήτησης, θα πρέπει να γνωρίζετε ότι τα αποτελέσματα που θα βρείτε δεν είναι απαραίτητα έγκυρα. Σε πολλές περιπτώσεις οι πληροφορίες που εντοπίζονται ενδέχεται να είναι λανθασμένες και σε κάποιες περιπτώσεις, μάλιστα, σκοπίμως (π.χ. προπαγανδιστικές πληροφορίες). Σε κάθε περίπτωση μπορούν να αναφερθούν ορισμένα σημεία στα οποία μπορείτε να στηριχτείτε ώστε να αναγνωρίζετε τον βαθμό αξιοπιστίας κάθε πληροφορίας.</a:t>
            </a:r>
            <a:endParaRPr lang="el-GR" sz="2200" dirty="0">
              <a:latin typeface="Palatino Linotyp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sz="3600" dirty="0" smtClean="0">
                <a:latin typeface="Palatino Linotype" pitchFamily="18" charset="0"/>
              </a:rPr>
              <a:t>Έλεγχος</a:t>
            </a:r>
            <a:r>
              <a:rPr lang="el-GR" sz="3200" dirty="0" smtClean="0">
                <a:latin typeface="Palatino Linotype" pitchFamily="18" charset="0"/>
              </a:rPr>
              <a:t> και αξιοπιστία πληροφοριών  του Διαδικτύου</a:t>
            </a:r>
          </a:p>
        </p:txBody>
      </p:sp>
      <p:sp>
        <p:nvSpPr>
          <p:cNvPr id="18435" name="2 - Θέση περιεχομένου"/>
          <p:cNvSpPr>
            <a:spLocks noGrp="1"/>
          </p:cNvSpPr>
          <p:nvPr>
            <p:ph idx="1"/>
          </p:nvPr>
        </p:nvSpPr>
        <p:spPr>
          <a:xfrm>
            <a:off x="0" y="1600200"/>
            <a:ext cx="9144000" cy="5257800"/>
          </a:xfrm>
        </p:spPr>
        <p:txBody>
          <a:bodyPr/>
          <a:lstStyle/>
          <a:p>
            <a:pPr eaLnBrk="1" hangingPunct="1">
              <a:buFont typeface="Arial" charset="0"/>
              <a:buNone/>
            </a:pPr>
            <a:r>
              <a:rPr lang="el-GR" sz="3600" smtClean="0">
                <a:latin typeface="Palatino Linotype" pitchFamily="18" charset="0"/>
              </a:rPr>
              <a:t>         Στοιχεία που μπορείτε να ελέγξετε για να διαπιστώσετε το βαθμό αξιοπιστίας των πληροφοριών που βρίσκετε είναι ο α) </a:t>
            </a:r>
            <a:r>
              <a:rPr lang="el-GR" sz="3600" b="1" smtClean="0">
                <a:solidFill>
                  <a:srgbClr val="FF0000"/>
                </a:solidFill>
                <a:latin typeface="Palatino Linotype" pitchFamily="18" charset="0"/>
              </a:rPr>
              <a:t>ιδιοκτήτης του δικτυακού τόπου </a:t>
            </a:r>
            <a:r>
              <a:rPr lang="el-GR" sz="3600" smtClean="0">
                <a:latin typeface="Palatino Linotype" pitchFamily="18" charset="0"/>
              </a:rPr>
              <a:t>(π.χ. οργανισμός με εγκυρότητα όπως δημόσιος οργανισμός) και β)  </a:t>
            </a:r>
            <a:r>
              <a:rPr lang="el-GR" sz="3600" b="1" smtClean="0">
                <a:solidFill>
                  <a:srgbClr val="FF0000"/>
                </a:solidFill>
                <a:latin typeface="Palatino Linotype" pitchFamily="18" charset="0"/>
              </a:rPr>
              <a:t> σκοπός </a:t>
            </a:r>
            <a:r>
              <a:rPr lang="el-GR" sz="3600" smtClean="0">
                <a:latin typeface="Palatino Linotype" pitchFamily="18" charset="0"/>
              </a:rPr>
              <a:t>του δικτυακού τόπου (π.χ. ενημέρωση ή διαφήμιση;).</a:t>
            </a:r>
          </a:p>
          <a:p>
            <a:pPr algn="r" eaLnBrk="1" hangingPunct="1">
              <a:buFont typeface="Arial" charset="0"/>
              <a:buNone/>
            </a:pPr>
            <a:r>
              <a:rPr lang="el-GR" sz="1800" u="sng" smtClean="0">
                <a:latin typeface="Palatino Linotype" pitchFamily="18" charset="0"/>
              </a:rPr>
              <a:t> </a:t>
            </a:r>
            <a:r>
              <a:rPr lang="el-GR" sz="1800" smtClean="0">
                <a:latin typeface="Palatino Linotype" pitchFamily="18" charset="0"/>
              </a:rPr>
              <a:t>https://digizen.eap.gr/</a:t>
            </a:r>
          </a:p>
          <a:p>
            <a:pPr eaLnBrk="1" hangingPunct="1">
              <a:buFont typeface="Arial" charset="0"/>
              <a:buNone/>
            </a:pPr>
            <a:endParaRPr lang="el-GR" sz="3600" smtClean="0">
              <a:latin typeface="Palatino Linotype" pitchFamily="18" charset="0"/>
            </a:endParaRPr>
          </a:p>
          <a:p>
            <a:pPr eaLnBrk="1" hangingPunct="1">
              <a:buFont typeface="Arial" charset="0"/>
              <a:buNone/>
            </a:pPr>
            <a:endParaRPr lang="el-GR" sz="3600" smtClean="0">
              <a:latin typeface="Palatino Linotype" pitchFamily="18" charset="0"/>
            </a:endParaRPr>
          </a:p>
          <a:p>
            <a:pPr eaLnBrk="1" hangingPunct="1">
              <a:buFont typeface="Arial" charset="0"/>
              <a:buNone/>
            </a:pPr>
            <a:r>
              <a:rPr lang="el-GR" sz="3600" smtClean="0">
                <a:latin typeface="Palatino Linotype"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sz="3600" b="1" smtClean="0">
                <a:solidFill>
                  <a:srgbClr val="FF0000"/>
                </a:solidFill>
                <a:latin typeface="Palatino Linotype" pitchFamily="18" charset="0"/>
              </a:rPr>
              <a:t>ΕΛΕΓΧΟΣ ΠΗΓΗΣ ΠΛΗΡΟΦΟΡΙΩΝ</a:t>
            </a:r>
          </a:p>
        </p:txBody>
      </p:sp>
      <p:sp>
        <p:nvSpPr>
          <p:cNvPr id="3" name="2 - Θέση περιεχομένου"/>
          <p:cNvSpPr>
            <a:spLocks noGrp="1"/>
          </p:cNvSpPr>
          <p:nvPr>
            <p:ph idx="1"/>
          </p:nvPr>
        </p:nvSpPr>
        <p:spPr>
          <a:xfrm>
            <a:off x="0" y="1268760"/>
            <a:ext cx="8686800" cy="5589240"/>
          </a:xfrm>
        </p:spPr>
        <p:txBody>
          <a:bodyPr rtlCol="0">
            <a:normAutofit fontScale="92500" lnSpcReduction="20000"/>
          </a:bodyPr>
          <a:lstStyle/>
          <a:p>
            <a:pPr eaLnBrk="1" fontAlgn="auto" hangingPunct="1">
              <a:spcAft>
                <a:spcPts val="0"/>
              </a:spcAft>
              <a:buFont typeface="Arial" pitchFamily="34" charset="0"/>
              <a:buNone/>
              <a:defRPr/>
            </a:pPr>
            <a:r>
              <a:rPr lang="el-GR" sz="2100" dirty="0" smtClean="0">
                <a:latin typeface="Palatino Linotype" pitchFamily="18" charset="0"/>
              </a:rPr>
              <a:t>         Η αναζήτηση πληροφοριών σε έγκυρες πηγές είναι το σημαντικότερο βήμα με το οποίο ξεκινά μια αναζήτηση. Έτσι, όταν παρατηρείτε τα αποτελέσματα μιας μηχανής αναζήτησης </a:t>
            </a:r>
            <a:r>
              <a:rPr lang="el-GR" sz="2100" b="1" dirty="0" smtClean="0">
                <a:latin typeface="Palatino Linotype" pitchFamily="18" charset="0"/>
              </a:rPr>
              <a:t>είναι σημαντικό να εντοπίζετε από ποιον προέρχεται η σελίδα, </a:t>
            </a:r>
            <a:r>
              <a:rPr lang="el-GR" sz="2100" dirty="0" smtClean="0">
                <a:latin typeface="Palatino Linotype" pitchFamily="18" charset="0"/>
              </a:rPr>
              <a:t>το έγγραφο, η εικόνα κτλ. τα οποία εμφανίζονται. </a:t>
            </a:r>
            <a:r>
              <a:rPr lang="el-GR" sz="2100" b="1" dirty="0" smtClean="0">
                <a:solidFill>
                  <a:schemeClr val="accent6"/>
                </a:solidFill>
                <a:latin typeface="Palatino Linotype" pitchFamily="18" charset="0"/>
              </a:rPr>
              <a:t>Για παράδειγμα, είναι διαφορετικό να διαβάζετε για τα δικαιολογητικά που απαιτούνται για το επίδομα θέρμανσης στον </a:t>
            </a:r>
            <a:r>
              <a:rPr lang="el-GR" sz="2100" b="1" dirty="0" err="1" smtClean="0">
                <a:solidFill>
                  <a:schemeClr val="accent6"/>
                </a:solidFill>
                <a:latin typeface="Palatino Linotype" pitchFamily="18" charset="0"/>
              </a:rPr>
              <a:t>ιστότοπο</a:t>
            </a:r>
            <a:r>
              <a:rPr lang="el-GR" sz="2100" b="1" dirty="0" smtClean="0">
                <a:solidFill>
                  <a:schemeClr val="accent6"/>
                </a:solidFill>
                <a:latin typeface="Palatino Linotype" pitchFamily="18" charset="0"/>
              </a:rPr>
              <a:t> (</a:t>
            </a:r>
            <a:r>
              <a:rPr lang="el-GR" sz="2100" b="1" dirty="0" err="1" smtClean="0">
                <a:solidFill>
                  <a:schemeClr val="accent6"/>
                </a:solidFill>
                <a:latin typeface="Palatino Linotype" pitchFamily="18" charset="0"/>
              </a:rPr>
              <a:t>site</a:t>
            </a:r>
            <a:r>
              <a:rPr lang="el-GR" sz="2100" b="1" dirty="0" smtClean="0">
                <a:solidFill>
                  <a:schemeClr val="accent6"/>
                </a:solidFill>
                <a:latin typeface="Palatino Linotype" pitchFamily="18" charset="0"/>
              </a:rPr>
              <a:t>) του αρμόδιου Υπουργείου και άλλο να διαβάζετε για αυτά σε ένα φόρουμ [1] γενικών συζητήσεων για τις δημόσιες υπηρεσίες της χώρας. Ένα άλλο παράδειγμα πηγής πληροφοριών που δεν εξασφαλίζει την εγκυρότητα τους είναι τα </a:t>
            </a:r>
            <a:r>
              <a:rPr lang="el-GR" sz="2100" b="1" dirty="0" err="1" smtClean="0">
                <a:solidFill>
                  <a:schemeClr val="accent6"/>
                </a:solidFill>
                <a:latin typeface="Palatino Linotype" pitchFamily="18" charset="0"/>
              </a:rPr>
              <a:t>blogs</a:t>
            </a:r>
            <a:r>
              <a:rPr lang="el-GR" sz="2100" b="1" dirty="0" smtClean="0">
                <a:solidFill>
                  <a:schemeClr val="accent6"/>
                </a:solidFill>
                <a:latin typeface="Palatino Linotype" pitchFamily="18" charset="0"/>
              </a:rPr>
              <a:t> [2], στα οποία μπορεί ο καθένας με πρόσβαση στο διαδίκτυο να συγγράψει ένα κείμενο χωρίς να ελεγχθεί η εγκυρότητά του. </a:t>
            </a:r>
            <a:r>
              <a:rPr lang="el-GR" sz="2100" dirty="0" smtClean="0">
                <a:latin typeface="Palatino Linotype" pitchFamily="18" charset="0"/>
              </a:rPr>
              <a:t>Γενικότερα είναι πολύ σημαντικό να γνωρίζεται τα στοιχεία του συγγραφέα των πληροφοριών που βρίσκετε, προκειμένου να κρίνετε αν οι πληροφορίες που δίνει είναι έγκυρες.</a:t>
            </a:r>
          </a:p>
          <a:p>
            <a:pPr eaLnBrk="1" fontAlgn="auto" hangingPunct="1">
              <a:spcAft>
                <a:spcPts val="0"/>
              </a:spcAft>
              <a:buFont typeface="Arial" pitchFamily="34" charset="0"/>
              <a:buNone/>
              <a:defRPr/>
            </a:pPr>
            <a:r>
              <a:rPr lang="el-GR" sz="2100" dirty="0" smtClean="0">
                <a:latin typeface="Palatino Linotype" pitchFamily="18" charset="0"/>
              </a:rPr>
              <a:t>              [1] Εδώ ως φόρουμ αναφέρεται μια δημόσια ανοιχτή συνομιλία για ένα ή περισσότερα θέματα σε κάποιο χώρο στο διαδίκτυο, αμφιβόλου εγκυρότητας πληροφοριών. </a:t>
            </a:r>
            <a:br>
              <a:rPr lang="el-GR" sz="2100" dirty="0" smtClean="0">
                <a:latin typeface="Palatino Linotype" pitchFamily="18" charset="0"/>
              </a:rPr>
            </a:br>
            <a:r>
              <a:rPr lang="el-GR" sz="2100" dirty="0" smtClean="0">
                <a:latin typeface="Palatino Linotype" pitchFamily="18" charset="0"/>
              </a:rPr>
              <a:t>[2] </a:t>
            </a:r>
            <a:r>
              <a:rPr lang="el-GR" sz="2100" dirty="0" err="1" smtClean="0">
                <a:latin typeface="Palatino Linotype" pitchFamily="18" charset="0"/>
              </a:rPr>
              <a:t>Blog</a:t>
            </a:r>
            <a:r>
              <a:rPr lang="el-GR" sz="2100" dirty="0" smtClean="0">
                <a:latin typeface="Palatino Linotype" pitchFamily="18" charset="0"/>
              </a:rPr>
              <a:t> είναι ένας τύπος μιας ιστοσελίδας, που μοιάζει με ημερολόγιο, όπου κάποιος δημοσιεύει κάποια άρθρα, σαν να έγραφε στο ημερολόγιό του, τα οποία δεν ελέγχονται για την εγκυρότητά τους.          </a:t>
            </a:r>
            <a:endParaRPr lang="en-US" sz="2100" dirty="0" smtClean="0">
              <a:latin typeface="Palatino Linotype" pitchFamily="18" charset="0"/>
            </a:endParaRPr>
          </a:p>
          <a:p>
            <a:pPr eaLnBrk="1" fontAlgn="auto" hangingPunct="1">
              <a:spcAft>
                <a:spcPts val="0"/>
              </a:spcAft>
              <a:buFont typeface="Arial" pitchFamily="34" charset="0"/>
              <a:buNone/>
              <a:defRPr/>
            </a:pPr>
            <a:r>
              <a:rPr lang="el-GR" sz="2100" dirty="0" smtClean="0">
                <a:latin typeface="Palatino Linotype" pitchFamily="18" charset="0"/>
              </a:rPr>
              <a:t>                       </a:t>
            </a:r>
            <a:r>
              <a:rPr lang="el-GR" sz="1800" dirty="0" smtClean="0">
                <a:solidFill>
                  <a:schemeClr val="bg1"/>
                </a:solidFill>
                <a:latin typeface="Palatino Linotype" pitchFamily="18" charset="0"/>
              </a:rPr>
              <a:t>                </a:t>
            </a:r>
            <a:r>
              <a:rPr lang="en-US" sz="1800" dirty="0" smtClean="0">
                <a:solidFill>
                  <a:schemeClr val="bg1"/>
                </a:solidFill>
                <a:latin typeface="Palatino Linotype" pitchFamily="18" charset="0"/>
              </a:rPr>
              <a:t>         </a:t>
            </a:r>
            <a:r>
              <a:rPr lang="el-GR" sz="1800" dirty="0" smtClean="0">
                <a:solidFill>
                  <a:schemeClr val="accent6"/>
                </a:solidFill>
                <a:latin typeface="Palatino Linotype" pitchFamily="18" charset="0"/>
              </a:rPr>
              <a:t>https://digizen.eap.gr</a:t>
            </a:r>
          </a:p>
          <a:p>
            <a:pPr eaLnBrk="1" fontAlgn="auto" hangingPunct="1">
              <a:spcAft>
                <a:spcPts val="0"/>
              </a:spcAft>
              <a:buFont typeface="Arial" pitchFamily="34" charset="0"/>
              <a:buNone/>
              <a:defRPr/>
            </a:pPr>
            <a:endParaRPr lang="el-GR" sz="2000" dirty="0">
              <a:latin typeface="Palatino Linotyp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el-GR" sz="3600" smtClean="0">
                <a:latin typeface="Palatino Linotype" pitchFamily="18" charset="0"/>
              </a:rPr>
              <a:t> </a:t>
            </a:r>
            <a:r>
              <a:rPr lang="el-GR" sz="3600" b="1" smtClean="0">
                <a:solidFill>
                  <a:srgbClr val="FF0000"/>
                </a:solidFill>
                <a:latin typeface="Palatino Linotype" pitchFamily="18" charset="0"/>
              </a:rPr>
              <a:t>ΣΚΟΠΟΣ ΠΛΗΡΟΦΟΡΙΩΝ</a:t>
            </a:r>
            <a:endParaRPr lang="el-GR" sz="3600" smtClean="0">
              <a:latin typeface="Palatino Linotype" pitchFamily="18" charset="0"/>
            </a:endParaRPr>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el-GR" sz="2000" dirty="0" smtClean="0">
                <a:latin typeface="Palatino Linotype" pitchFamily="18" charset="0"/>
              </a:rPr>
              <a:t>         Κατά την ανάγνωση των αποτελεσμάτων των μηχανών αναζήτησης, </a:t>
            </a:r>
            <a:r>
              <a:rPr lang="el-GR" sz="2000" b="1" dirty="0" smtClean="0">
                <a:solidFill>
                  <a:srgbClr val="FF0000"/>
                </a:solidFill>
                <a:latin typeface="Palatino Linotype" pitchFamily="18" charset="0"/>
              </a:rPr>
              <a:t>είναι σημαντικό να μπορείτε να ανιχνεύετε τον σκοπό του συγγραφέα της κάθε πληροφορίας. </a:t>
            </a:r>
            <a:r>
              <a:rPr lang="el-GR" sz="2000" dirty="0" smtClean="0">
                <a:latin typeface="Palatino Linotype" pitchFamily="18" charset="0"/>
              </a:rPr>
              <a:t>Ως συγγραφέα μπορείτε να σκεφτείτε είτε τον υπογράφοντα ενός κειμένου είτε ολόκληρο τον οργανισμό που διαθέτει την ιστοσελίδα την οποία επισκέπτεστε. Έτσι θα μπορέσετε να διακρίνετε αν μια ιστοσελίδα αναφέρει μια πληροφορία με κάποιο προσωπικό όφελος ή αν παρέχει αντικειμενικές πληροφορίες. Για παράδειγμα, πολλές ιστοσελίδες έχουν σκοπό τη διαφήμιση προϊόντων προκειμένου να κερδίσουν χρήματα. Στις συγκεκριμένες ιστοσελίδες είναι βέβαιο ότι τα συγκεκριμένα προϊόντα θα διαφημίζονται με τα καλύτερα σχόλια σε σχέση με μια ιστοσελίδα όπου αγοραστές των προϊόντων εκθέτουν τα σχόλιά τους για αυτά.</a:t>
            </a:r>
          </a:p>
          <a:p>
            <a:pPr algn="r" eaLnBrk="1" fontAlgn="auto" hangingPunct="1">
              <a:spcAft>
                <a:spcPts val="0"/>
              </a:spcAft>
              <a:buFont typeface="Arial" pitchFamily="34" charset="0"/>
              <a:buNone/>
              <a:defRPr/>
            </a:pPr>
            <a:r>
              <a:rPr lang="el-GR" sz="2000" dirty="0" smtClean="0">
                <a:latin typeface="Palatino Linotype" pitchFamily="18" charset="0"/>
              </a:rPr>
              <a:t> https://digizen.eap.gr</a:t>
            </a:r>
            <a:endParaRPr lang="el-GR" sz="2000" dirty="0">
              <a:latin typeface="Palatino Linotyp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2852936"/>
            <a:ext cx="8229600" cy="1143000"/>
          </a:xfrm>
        </p:spPr>
        <p:txBody>
          <a:bodyPr/>
          <a:lstStyle/>
          <a:p>
            <a:pPr algn="l">
              <a:tabLst>
                <a:tab pos="5600700" algn="l"/>
              </a:tabLst>
            </a:pPr>
            <a:r>
              <a:rPr lang="el-GR" sz="2400" dirty="0" smtClean="0">
                <a:solidFill>
                  <a:schemeClr val="accent6"/>
                </a:solidFill>
                <a:latin typeface="Palatino Linotype" pitchFamily="18" charset="0"/>
              </a:rPr>
              <a:t>                                       </a:t>
            </a:r>
            <a:r>
              <a:rPr lang="el-GR" sz="2400" dirty="0" err="1" smtClean="0">
                <a:solidFill>
                  <a:schemeClr val="accent6"/>
                </a:solidFill>
                <a:latin typeface="Palatino Linotype" pitchFamily="18" charset="0"/>
              </a:rPr>
              <a:t>β΄μέρος</a:t>
            </a:r>
            <a:r>
              <a:rPr lang="el-GR" sz="2400" dirty="0" smtClean="0">
                <a:solidFill>
                  <a:schemeClr val="accent6"/>
                </a:solidFill>
                <a:latin typeface="Palatino Linotype" pitchFamily="18" charset="0"/>
              </a:rPr>
              <a:t/>
            </a:r>
            <a:br>
              <a:rPr lang="el-GR" sz="2400" dirty="0" smtClean="0">
                <a:solidFill>
                  <a:schemeClr val="accent6"/>
                </a:solidFill>
                <a:latin typeface="Palatino Linotype" pitchFamily="18" charset="0"/>
              </a:rPr>
            </a:br>
            <a:r>
              <a:rPr lang="el-GR" sz="2400" dirty="0" smtClean="0">
                <a:solidFill>
                  <a:schemeClr val="accent6"/>
                </a:solidFill>
                <a:latin typeface="Palatino Linotype" pitchFamily="18" charset="0"/>
              </a:rPr>
              <a:t>1</a:t>
            </a:r>
            <a:r>
              <a:rPr lang="el-GR" altLang="zh-CN" sz="2400" dirty="0" smtClean="0">
                <a:solidFill>
                  <a:schemeClr val="accent6"/>
                </a:solidFill>
                <a:latin typeface="Palatino Linotype" pitchFamily="18" charset="0"/>
              </a:rPr>
              <a:t>. Τι σημαίνει πρόσφυγας και πώς διαχωρίζεται η έννοια από παρεμφερείς έννοιες(</a:t>
            </a:r>
            <a:r>
              <a:rPr lang="el-GR" altLang="zh-CN" sz="2400" dirty="0" err="1" smtClean="0">
                <a:solidFill>
                  <a:schemeClr val="accent6"/>
                </a:solidFill>
                <a:latin typeface="Palatino Linotype" pitchFamily="18" charset="0"/>
              </a:rPr>
              <a:t>π.χ</a:t>
            </a:r>
            <a:r>
              <a:rPr lang="el-GR" altLang="zh-CN" sz="2400" dirty="0" smtClean="0">
                <a:solidFill>
                  <a:schemeClr val="accent6"/>
                </a:solidFill>
                <a:latin typeface="Palatino Linotype" pitchFamily="18" charset="0"/>
              </a:rPr>
              <a:t> του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μετανάστη);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2. Ιστορική αναδρομή στο προσφυγικό μετά το 1923 και λίγο πριν με μαρτυρίες των ίδιων των προσφύγων.</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3.Ποια είναι τα δικαιώματα των προσφύγων και ποιες διεθνείς συνθήκες ή οργανισμοί τα προστατεύουν;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4. Ποιες είναι οι συνθήκες διαβίωσής τους στην Ελλάδα και ειδικότερα στο Νομό Ιωαννίνων;</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
            </a:r>
            <a:br>
              <a:rPr lang="el-GR" altLang="zh-CN" sz="2400" dirty="0" smtClean="0">
                <a:solidFill>
                  <a:schemeClr val="accent6"/>
                </a:solidFill>
                <a:latin typeface="Palatino Linotype" pitchFamily="18" charset="0"/>
              </a:rPr>
            </a:br>
            <a:r>
              <a:rPr lang="el-GR" altLang="zh-CN" sz="2400" dirty="0" smtClean="0">
                <a:solidFill>
                  <a:schemeClr val="accent6"/>
                </a:solidFill>
                <a:latin typeface="Palatino Linotype" pitchFamily="18" charset="0"/>
              </a:rPr>
              <a:t>5. Πώς αντιμετωπίζει η τοπική κοινωνία τους πρόσφυγες; </a:t>
            </a:r>
            <a:br>
              <a:rPr lang="el-GR" altLang="zh-CN" sz="2400" dirty="0" smtClean="0">
                <a:solidFill>
                  <a:schemeClr val="accent6"/>
                </a:solidFill>
                <a:latin typeface="Palatino Linotype" pitchFamily="18" charset="0"/>
              </a:rPr>
            </a:br>
            <a:r>
              <a:rPr lang="el-GR" altLang="zh-CN" sz="2400" dirty="0" smtClean="0">
                <a:latin typeface="Palatino Linotype" pitchFamily="18" charset="0"/>
              </a:rPr>
              <a:t/>
            </a:r>
            <a:br>
              <a:rPr lang="el-GR" altLang="zh-CN" sz="2400" dirty="0" smtClean="0">
                <a:latin typeface="Palatino Linotype" pitchFamily="18" charset="0"/>
              </a:rPr>
            </a:br>
            <a:endParaRPr lang="el-GR" sz="2400" dirty="0">
              <a:latin typeface="Palatino Linotyp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a:spLocks noChangeArrowheads="1"/>
          </p:cNvSpPr>
          <p:nvPr/>
        </p:nvSpPr>
        <p:spPr bwMode="auto">
          <a:xfrm>
            <a:off x="428625" y="642938"/>
            <a:ext cx="8286750" cy="5354637"/>
          </a:xfrm>
          <a:prstGeom prst="rect">
            <a:avLst/>
          </a:prstGeom>
          <a:noFill/>
          <a:ln w="9525">
            <a:noFill/>
            <a:miter lim="800000"/>
            <a:headEnd/>
            <a:tailEnd/>
          </a:ln>
        </p:spPr>
        <p:txBody>
          <a:bodyPr>
            <a:spAutoFit/>
          </a:bodyPr>
          <a:lstStyle/>
          <a:p>
            <a:pPr algn="ctr"/>
            <a:r>
              <a:rPr lang="el-GR" sz="3600" b="1">
                <a:solidFill>
                  <a:schemeClr val="accent2"/>
                </a:solidFill>
                <a:latin typeface="Palatino Linotype" pitchFamily="18" charset="0"/>
              </a:rPr>
              <a:t>ΘΕΜΑ ΤΗΣ ΕΡΓΑΣΙΑΣ</a:t>
            </a:r>
          </a:p>
          <a:p>
            <a:pPr algn="ctr"/>
            <a:r>
              <a:rPr lang="el-GR" sz="3600" b="1">
                <a:solidFill>
                  <a:schemeClr val="accent2"/>
                </a:solidFill>
                <a:latin typeface="Palatino Linotype" pitchFamily="18" charset="0"/>
              </a:rPr>
              <a:t>«Μικροί Ρεπόρτερς εν δράσει:</a:t>
            </a:r>
          </a:p>
          <a:p>
            <a:pPr algn="ctr"/>
            <a:r>
              <a:rPr lang="el-GR" sz="3600" b="1">
                <a:solidFill>
                  <a:schemeClr val="accent2"/>
                </a:solidFill>
                <a:latin typeface="Palatino Linotype" pitchFamily="18" charset="0"/>
              </a:rPr>
              <a:t> Πρόσφυγες στην Ελλάδα»</a:t>
            </a:r>
          </a:p>
          <a:p>
            <a:pPr algn="ctr"/>
            <a:r>
              <a:rPr lang="el-GR" sz="3600" b="1">
                <a:solidFill>
                  <a:schemeClr val="accent2"/>
                </a:solidFill>
                <a:latin typeface="Palatino Linotype" pitchFamily="18" charset="0"/>
              </a:rPr>
              <a:t>( Σύντομη ιστορική αναδρομή- Σχολιασμός και ανάλυση στο σήμερα)</a:t>
            </a:r>
          </a:p>
          <a:p>
            <a:pPr algn="ctr"/>
            <a:endParaRPr lang="el-GR" sz="3600" b="1">
              <a:latin typeface="Palatino Linotype" pitchFamily="18" charset="0"/>
            </a:endParaRPr>
          </a:p>
          <a:p>
            <a:pPr algn="ctr"/>
            <a:endParaRPr lang="el-GR" sz="3600" b="1">
              <a:latin typeface="Palatino Linotype" pitchFamily="18" charset="0"/>
            </a:endParaRPr>
          </a:p>
          <a:p>
            <a:endParaRPr lang="el-GR" sz="3600" b="1">
              <a:latin typeface="Palatino Linotype" pitchFamily="18" charset="0"/>
            </a:endParaRPr>
          </a:p>
          <a:p>
            <a:pPr algn="ctr"/>
            <a:endParaRPr lang="el-GR">
              <a:latin typeface="Palatino Linotype" pitchFamily="18" charset="0"/>
            </a:endParaRPr>
          </a:p>
        </p:txBody>
      </p:sp>
      <p:pic>
        <p:nvPicPr>
          <p:cNvPr id="3" name="2 - Εικόνα" descr="images.jpg"/>
          <p:cNvPicPr>
            <a:picLocks noChangeAspect="1"/>
          </p:cNvPicPr>
          <p:nvPr/>
        </p:nvPicPr>
        <p:blipFill>
          <a:blip r:embed="rId2" cstate="print"/>
          <a:srcRect/>
          <a:stretch>
            <a:fillRect/>
          </a:stretch>
        </p:blipFill>
        <p:spPr bwMode="auto">
          <a:xfrm>
            <a:off x="571500" y="3929063"/>
            <a:ext cx="3429000" cy="2714625"/>
          </a:xfrm>
          <a:prstGeom prst="rect">
            <a:avLst/>
          </a:prstGeom>
          <a:noFill/>
          <a:ln w="9525">
            <a:noFill/>
            <a:miter lim="800000"/>
            <a:headEnd/>
            <a:tailEnd/>
          </a:ln>
        </p:spPr>
      </p:pic>
      <p:pic>
        <p:nvPicPr>
          <p:cNvPr id="4" name="3 - Εικόνα" descr="αρχείο λήψης.jpg"/>
          <p:cNvPicPr>
            <a:picLocks noChangeAspect="1"/>
          </p:cNvPicPr>
          <p:nvPr/>
        </p:nvPicPr>
        <p:blipFill>
          <a:blip r:embed="rId3" cstate="print"/>
          <a:srcRect/>
          <a:stretch>
            <a:fillRect/>
          </a:stretch>
        </p:blipFill>
        <p:spPr bwMode="auto">
          <a:xfrm>
            <a:off x="5214938" y="4000500"/>
            <a:ext cx="3243262"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ppt_w*0.7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animEffect transition="in" filter="fade">
                                      <p:cBhvr>
                                        <p:cTn id="20" dur="500"/>
                                        <p:tgtEl>
                                          <p:spTgt spid="3"/>
                                        </p:tgtEl>
                                      </p:cBhvr>
                                    </p:animEffect>
                                  </p:childTnLst>
                                </p:cTn>
                              </p:par>
                            </p:childTnLst>
                          </p:cTn>
                        </p:par>
                        <p:par>
                          <p:cTn id="21" fill="hold">
                            <p:stCondLst>
                              <p:cond delay="3000"/>
                            </p:stCondLst>
                            <p:childTnLst>
                              <p:par>
                                <p:cTn id="22" presetID="55"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ppt_w*0.70"/>
                                          </p:val>
                                        </p:tav>
                                        <p:tav tm="100000">
                                          <p:val>
                                            <p:strVal val="#ppt_w"/>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animEffect transition="in" filter="fade">
                                      <p:cBhvr>
                                        <p:cTn id="31" dur="500"/>
                                        <p:tgtEl>
                                          <p:spTgt spid="4"/>
                                        </p:tgtEl>
                                      </p:cBhvr>
                                    </p:animEffect>
                                  </p:childTnLst>
                                </p:cTn>
                              </p:par>
                            </p:childTnLst>
                          </p:cTn>
                        </p:par>
                        <p:par>
                          <p:cTn id="32" fill="hold">
                            <p:stCondLst>
                              <p:cond delay="4000"/>
                            </p:stCondLst>
                            <p:childTnLst>
                              <p:par>
                                <p:cTn id="33" presetID="55" presetClass="entr" presetSubtype="0" fill="hold" nodeType="after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6"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l-GR" sz="3600" smtClean="0">
                <a:latin typeface="Palatino Linotype" pitchFamily="18" charset="0"/>
              </a:rPr>
              <a:t>«Πρόσφυγες…»</a:t>
            </a:r>
          </a:p>
        </p:txBody>
      </p:sp>
      <p:sp>
        <p:nvSpPr>
          <p:cNvPr id="21507" name="2 - Θέση περιεχομένου"/>
          <p:cNvSpPr>
            <a:spLocks noGrp="1"/>
          </p:cNvSpPr>
          <p:nvPr>
            <p:ph idx="1"/>
          </p:nvPr>
        </p:nvSpPr>
        <p:spPr/>
        <p:txBody>
          <a:bodyPr/>
          <a:lstStyle/>
          <a:p>
            <a:pPr eaLnBrk="1" hangingPunct="1">
              <a:buFont typeface="Arial" charset="0"/>
              <a:buNone/>
            </a:pPr>
            <a:r>
              <a:rPr lang="el-GR" sz="2000" smtClean="0">
                <a:latin typeface="Palatino Linotype" pitchFamily="18" charset="0"/>
              </a:rPr>
              <a:t>         Η ελληνική ιστορία έχει γνωρίσει την προσφυγιά. Χιλιάδες Έλληνες έγιναν πρόσφυγες λόγω της μικρασιατικής καταστροφής (1922). Αργότερα, αρκετοί Έλληνες έγιναν πολιτικοί πρόσφυγες, κυρίως στις Λαϊκές Δημοκρατίες της Ανατολικής Ευρώπης, εξαιτίας του εμφυλίου πολέμου (1946-1949). Επίσης, χιλιάδες Κύπριοι εγκατέλειψαν τα χωριά και τις πόλεις τους λόγω της τουρκικής εισβολής (1974). Μετά τον Β' Παγκόσμιο Πόλεμο, ο αριθμός των προσφύγων έφτανε τα δεκάδες εκατομμύρια στην Ευρώπη και την Ασία. Το ζήτημα των προσφύγων απασχόλησε τον Οργανισμό Ηνωμένων Εθνών (Ο.Η.Ε.). Το 1951 ψηφίστηκε η Συνθήκη της Γενεύης για τους Πρόσφυγες και δημιουργήθηκε η Ύπατη Αρμοστεία για τους Πρόσφυγες.                                </a:t>
            </a:r>
            <a:r>
              <a:rPr lang="el-GR" sz="1200" smtClean="0">
                <a:latin typeface="Palatino Linotype" pitchFamily="18" charset="0"/>
              </a:rPr>
              <a:t>(Πολιτική   Παιδεία. Α΄ Γενικού Λυκείου, σελ.    156)</a:t>
            </a:r>
          </a:p>
          <a:p>
            <a:pPr eaLnBrk="1" hangingPunct="1">
              <a:buFont typeface="Arial" charset="0"/>
              <a:buNone/>
            </a:pPr>
            <a:endParaRPr lang="el-GR" sz="2000" smtClean="0">
              <a:latin typeface="Palatino Linotype" pitchFamily="18" charset="0"/>
            </a:endParaRPr>
          </a:p>
          <a:p>
            <a:pPr eaLnBrk="1" hangingPunct="1"/>
            <a:endParaRPr lang="el-GR" sz="2000" smtClean="0">
              <a:latin typeface="Palatino Linotyp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sz="3200" dirty="0" smtClean="0">
                <a:latin typeface="Palatino Linotype" pitchFamily="18" charset="0"/>
              </a:rPr>
              <a:t>Τι σημαίνει </a:t>
            </a:r>
            <a:r>
              <a:rPr lang="el-GR" sz="3200" b="1" dirty="0" smtClean="0">
                <a:solidFill>
                  <a:schemeClr val="accent5">
                    <a:lumMod val="40000"/>
                    <a:lumOff val="60000"/>
                  </a:schemeClr>
                </a:solidFill>
                <a:latin typeface="Palatino Linotype" pitchFamily="18" charset="0"/>
              </a:rPr>
              <a:t>«είμαι πρόσφυγας»; </a:t>
            </a:r>
          </a:p>
        </p:txBody>
      </p:sp>
      <p:sp>
        <p:nvSpPr>
          <p:cNvPr id="3" name="2 - Θέση περιεχομένου"/>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el-GR" b="1" dirty="0" smtClean="0"/>
              <a:t>        </a:t>
            </a:r>
            <a:r>
              <a:rPr lang="el-GR" b="1" dirty="0" smtClean="0">
                <a:latin typeface="Palatino Linotype" pitchFamily="18" charset="0"/>
              </a:rPr>
              <a:t>Σύμφωνα με το νεοελληνικό λεξικό του Γ. Μπαμπινιώτη  </a:t>
            </a:r>
            <a:r>
              <a:rPr lang="el-GR" b="1" dirty="0" smtClean="0">
                <a:solidFill>
                  <a:schemeClr val="accent6"/>
                </a:solidFill>
                <a:latin typeface="Palatino Linotype" pitchFamily="18" charset="0"/>
              </a:rPr>
              <a:t>«πρόσφυγας» </a:t>
            </a:r>
            <a:r>
              <a:rPr lang="el-GR" b="1" dirty="0" smtClean="0">
                <a:latin typeface="Palatino Linotype" pitchFamily="18" charset="0"/>
              </a:rPr>
              <a:t>είναι το πρόσωπο που εξαναγκάζεται σε φυγή από το μόνιμο τόπο εγκατάστασής του ή την πατρίδα του.</a:t>
            </a:r>
          </a:p>
          <a:p>
            <a:pPr eaLnBrk="1" fontAlgn="auto" hangingPunct="1">
              <a:spcAft>
                <a:spcPts val="0"/>
              </a:spcAft>
              <a:buFont typeface="Arial" pitchFamily="34" charset="0"/>
              <a:buNone/>
              <a:defRPr/>
            </a:pPr>
            <a:r>
              <a:rPr lang="el-GR" b="1" dirty="0" smtClean="0">
                <a:latin typeface="Palatino Linotype" pitchFamily="18" charset="0"/>
              </a:rPr>
              <a:t>       Ο πρόσφυγας συγχέεται, συχνά, με τον μετανάστη. Η διαφορά τους βρίσκεται στο ότι: α) </a:t>
            </a:r>
            <a:r>
              <a:rPr lang="el-GR" b="1" dirty="0" smtClean="0">
                <a:solidFill>
                  <a:schemeClr val="accent6"/>
                </a:solidFill>
                <a:latin typeface="Palatino Linotype" pitchFamily="18" charset="0"/>
              </a:rPr>
              <a:t>Ο πρόσφυγας </a:t>
            </a:r>
            <a:r>
              <a:rPr lang="el-GR" b="1" dirty="0" smtClean="0">
                <a:latin typeface="Palatino Linotype" pitchFamily="18" charset="0"/>
              </a:rPr>
              <a:t>εγκαταλείπει τη χώρα του, χωρίς τη θέλησή του, για να αποφύγει δίωξη για πολιτικούς, εθνικούς, θρησκευτικούς κτλ. λόγους. Αντίθετα, </a:t>
            </a:r>
            <a:r>
              <a:rPr lang="el-GR" b="1" dirty="0" smtClean="0">
                <a:solidFill>
                  <a:schemeClr val="accent6"/>
                </a:solidFill>
                <a:latin typeface="Palatino Linotype" pitchFamily="18" charset="0"/>
              </a:rPr>
              <a:t> ο μετανάστης </a:t>
            </a:r>
            <a:r>
              <a:rPr lang="el-GR" b="1" dirty="0" smtClean="0">
                <a:solidFill>
                  <a:srgbClr val="FF0000"/>
                </a:solidFill>
                <a:latin typeface="Palatino Linotype" pitchFamily="18" charset="0"/>
              </a:rPr>
              <a:t> </a:t>
            </a:r>
            <a:r>
              <a:rPr lang="el-GR" b="1" dirty="0" smtClean="0">
                <a:latin typeface="Palatino Linotype" pitchFamily="18" charset="0"/>
              </a:rPr>
              <a:t>φεύγει από τη χώρα του με τη θέλησή του. β) Στον πρόσφυγα μπορεί να χορηγηθεί πολιτικό άσυλο, μια μορφή προστασίας που παρέχει η χώρα που τον φιλοξενεί. Αντίθετα, ο μετανάστης μπορεί να λάβει άδεια παραμονής.            (</a:t>
            </a:r>
            <a:r>
              <a:rPr lang="el-GR" sz="2200" b="1" dirty="0" smtClean="0">
                <a:latin typeface="Palatino Linotype" pitchFamily="18" charset="0"/>
              </a:rPr>
              <a:t>Πολιτική   Παιδεία. Α΄ Γενικού Λυκείου, σελ.    156)</a:t>
            </a:r>
            <a:endParaRPr lang="el-GR" sz="2200" b="1" dirty="0">
              <a:latin typeface="Palatino Linotyp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eaLnBrk="1" hangingPunct="1"/>
            <a:r>
              <a:rPr lang="el-GR" sz="3200" b="1" dirty="0" smtClean="0">
                <a:latin typeface="Palatino Linotype" pitchFamily="18" charset="0"/>
              </a:rPr>
              <a:t>Ποια είναι τα δικαιώματα των προσφύγων</a:t>
            </a:r>
            <a:r>
              <a:rPr lang="el-GR" sz="3200" dirty="0" smtClean="0">
                <a:latin typeface="Palatino Linotype" pitchFamily="18" charset="0"/>
              </a:rPr>
              <a:t>; </a:t>
            </a:r>
          </a:p>
        </p:txBody>
      </p:sp>
      <p:sp>
        <p:nvSpPr>
          <p:cNvPr id="3" name="2 - Θέση περιεχομένου"/>
          <p:cNvSpPr>
            <a:spLocks noGrp="1"/>
          </p:cNvSpPr>
          <p:nvPr>
            <p:ph idx="1"/>
          </p:nvPr>
        </p:nvSpPr>
        <p:spPr>
          <a:xfrm>
            <a:off x="457200" y="1600200"/>
            <a:ext cx="8229600" cy="5257800"/>
          </a:xfrm>
        </p:spPr>
        <p:txBody>
          <a:bodyPr rtlCol="0">
            <a:normAutofit fontScale="40000" lnSpcReduction="20000"/>
          </a:bodyPr>
          <a:lstStyle/>
          <a:p>
            <a:pPr algn="just" eaLnBrk="1" fontAlgn="auto" hangingPunct="1">
              <a:spcAft>
                <a:spcPts val="0"/>
              </a:spcAft>
              <a:buFont typeface="Arial" pitchFamily="34" charset="0"/>
              <a:buNone/>
              <a:defRPr/>
            </a:pPr>
            <a:r>
              <a:rPr lang="el-GR" sz="2900" b="1" dirty="0" smtClean="0">
                <a:latin typeface="Palatino Linotype" pitchFamily="18" charset="0"/>
              </a:rPr>
              <a:t>                  </a:t>
            </a:r>
            <a:r>
              <a:rPr lang="el-GR" sz="4200" b="1" dirty="0" smtClean="0">
                <a:latin typeface="Palatino Linotype" pitchFamily="18" charset="0"/>
              </a:rPr>
              <a:t>Το βασικό διεθνές δεσμευτικό κείμενο σχετικά με τα δικαιώματα   των Προσφύγων είναι  η  </a:t>
            </a:r>
          </a:p>
          <a:p>
            <a:pPr algn="just" eaLnBrk="1" fontAlgn="auto" hangingPunct="1">
              <a:spcAft>
                <a:spcPts val="0"/>
              </a:spcAft>
              <a:buFont typeface="Arial" pitchFamily="34" charset="0"/>
              <a:buNone/>
              <a:defRPr/>
            </a:pPr>
            <a:endParaRPr lang="el-GR" sz="4200" dirty="0" smtClean="0">
              <a:latin typeface="Palatino Linotype" pitchFamily="18" charset="0"/>
            </a:endParaRPr>
          </a:p>
          <a:p>
            <a:pPr algn="just" eaLnBrk="1" fontAlgn="auto" hangingPunct="1">
              <a:spcAft>
                <a:spcPts val="0"/>
              </a:spcAft>
              <a:buFont typeface="Arial" pitchFamily="34" charset="0"/>
              <a:buNone/>
              <a:defRPr/>
            </a:pPr>
            <a:r>
              <a:rPr lang="el-GR" sz="4200" b="1" dirty="0" smtClean="0">
                <a:solidFill>
                  <a:srgbClr val="FF0000"/>
                </a:solidFill>
                <a:latin typeface="Palatino Linotype" pitchFamily="18" charset="0"/>
              </a:rPr>
              <a:t>                           </a:t>
            </a:r>
            <a:r>
              <a:rPr lang="el-GR" sz="8000" b="1" dirty="0" smtClean="0">
                <a:solidFill>
                  <a:schemeClr val="accent6"/>
                </a:solidFill>
                <a:latin typeface="Palatino Linotype" pitchFamily="18" charset="0"/>
              </a:rPr>
              <a:t>Σύμβαση της Γενεύης.  (1951)    </a:t>
            </a:r>
          </a:p>
          <a:p>
            <a:pPr algn="just" eaLnBrk="1" fontAlgn="auto" hangingPunct="1">
              <a:spcAft>
                <a:spcPts val="0"/>
              </a:spcAft>
              <a:buFont typeface="Arial" pitchFamily="34" charset="0"/>
              <a:buNone/>
              <a:defRPr/>
            </a:pPr>
            <a:endParaRPr lang="el-GR" sz="4200" b="1" dirty="0" smtClean="0">
              <a:solidFill>
                <a:srgbClr val="FF0000"/>
              </a:solidFill>
              <a:latin typeface="Palatino Linotype" pitchFamily="18" charset="0"/>
            </a:endParaRPr>
          </a:p>
          <a:p>
            <a:pPr marL="457200" indent="-457200" algn="just" eaLnBrk="1" fontAlgn="auto" hangingPunct="1">
              <a:spcAft>
                <a:spcPts val="0"/>
              </a:spcAft>
              <a:buFont typeface="Arial" pitchFamily="34" charset="0"/>
              <a:buNone/>
              <a:defRPr/>
            </a:pPr>
            <a:r>
              <a:rPr lang="el-GR" sz="4200" b="1" dirty="0" smtClean="0">
                <a:latin typeface="Palatino Linotype" pitchFamily="18" charset="0"/>
              </a:rPr>
              <a:t>            Εξαιτίας της δίωξης που μπορεί να αντιμετωπίσει ένας/μία πρόσφυγας, δικαιούται να προστατευθεί από μια εξαναγκαστική επιστροφή στη χώρα καταγωγής του/της (αρχή της μη </a:t>
            </a:r>
            <a:r>
              <a:rPr lang="el-GR" sz="4200" b="1" dirty="0" err="1" smtClean="0">
                <a:latin typeface="Palatino Linotype" pitchFamily="18" charset="0"/>
              </a:rPr>
              <a:t>επαναπροώθησης</a:t>
            </a:r>
            <a:r>
              <a:rPr lang="el-GR" sz="4200" b="1" dirty="0" smtClean="0">
                <a:latin typeface="Palatino Linotype" pitchFamily="18" charset="0"/>
              </a:rPr>
              <a:t>). Αυτό σημαίνει ότι η χώρα η οποία θα τον/την υποδεχθεί δεν μπορεί να τον/την αναγκάσει να επιστρέψει πάλι πίσω, αντίθετα είναι υποχρεωμένη να του/ης παρέχει προστασία.</a:t>
            </a:r>
          </a:p>
          <a:p>
            <a:pPr algn="just" eaLnBrk="1" fontAlgn="auto" hangingPunct="1">
              <a:spcAft>
                <a:spcPts val="0"/>
              </a:spcAft>
              <a:buFont typeface="Arial" pitchFamily="34" charset="0"/>
              <a:buNone/>
              <a:defRPr/>
            </a:pPr>
            <a:r>
              <a:rPr lang="el-GR" sz="4200" b="1" dirty="0" smtClean="0">
                <a:latin typeface="Palatino Linotype" pitchFamily="18" charset="0"/>
              </a:rPr>
              <a:t>          Έτσι,  οι πρόσφυγες δεν θα πρέπει να διώκονται για τυχόν παράτυπη είσοδο ενώ μετά τη διαδικασία ταυτοποίησης /αναγνώρισή τους δικαιούνται να λάβουν τριετή άδεια παραμονής στη χώρα υποδοχής (άσυλο) και ταξιδιωτικά έγγραφα για να ταξιδέψουν προς άλλους προορισμούς, για συγκεκριμένη χρονική περίοδο.  </a:t>
            </a:r>
          </a:p>
          <a:p>
            <a:pPr algn="just" eaLnBrk="1" fontAlgn="auto" hangingPunct="1">
              <a:spcAft>
                <a:spcPts val="0"/>
              </a:spcAft>
              <a:buFont typeface="Arial" pitchFamily="34" charset="0"/>
              <a:buNone/>
              <a:defRPr/>
            </a:pPr>
            <a:r>
              <a:rPr lang="el-GR" sz="4200" b="1" dirty="0" smtClean="0">
                <a:latin typeface="Palatino Linotype" pitchFamily="18" charset="0"/>
              </a:rPr>
              <a:t>            Σημειώνεται πως οι αιτούντες άσυλο έχουν δικαίωμα πρόσβασης σε υπηρεσίες υγείας, στη δημόσια εκπαίδευση και εφόσον πληρούνται συγκεκριμένες προϋποθέσεις, στην εργασία.</a:t>
            </a:r>
          </a:p>
          <a:p>
            <a:pPr algn="just" eaLnBrk="1" fontAlgn="auto" hangingPunct="1">
              <a:spcAft>
                <a:spcPts val="0"/>
              </a:spcAft>
              <a:buFont typeface="Arial" pitchFamily="34" charset="0"/>
              <a:buNone/>
              <a:defRPr/>
            </a:pPr>
            <a:r>
              <a:rPr lang="el-GR" sz="4200" b="1" dirty="0" smtClean="0">
                <a:latin typeface="Palatino Linotype" pitchFamily="18" charset="0"/>
              </a:rPr>
              <a:t>          (</a:t>
            </a:r>
            <a:r>
              <a:rPr lang="en-US" sz="4200" b="1" dirty="0" smtClean="0">
                <a:latin typeface="Palatino Linotype" pitchFamily="18" charset="0"/>
              </a:rPr>
              <a:t>www.amnesty.gr</a:t>
            </a:r>
            <a:r>
              <a:rPr lang="el-GR" sz="4200" b="1" dirty="0" smtClean="0">
                <a:latin typeface="Palatino Linotype" pitchFamily="18" charset="0"/>
              </a:rPr>
              <a:t>)</a:t>
            </a:r>
          </a:p>
          <a:p>
            <a:pPr marL="457200" indent="-457200" eaLnBrk="1" fontAlgn="auto" hangingPunct="1">
              <a:spcAft>
                <a:spcPts val="0"/>
              </a:spcAft>
              <a:buFont typeface="Arial" pitchFamily="34" charset="0"/>
              <a:buNone/>
              <a:defRPr/>
            </a:pPr>
            <a:endParaRPr lang="el-GR" sz="4200" dirty="0" smtClean="0">
              <a:latin typeface="Palatino Linotype" pitchFamily="18" charset="0"/>
            </a:endParaRPr>
          </a:p>
          <a:p>
            <a:pPr eaLnBrk="1" fontAlgn="auto" hangingPunct="1">
              <a:spcAft>
                <a:spcPts val="0"/>
              </a:spcAft>
              <a:buFont typeface="Arial" pitchFamily="34" charset="0"/>
              <a:buNone/>
              <a:defRPr/>
            </a:pPr>
            <a:endParaRPr lang="el-GR" sz="4200" dirty="0" smtClean="0">
              <a:latin typeface="Palatino Linotype" pitchFamily="18" charset="0"/>
            </a:endParaRPr>
          </a:p>
          <a:p>
            <a:pPr eaLnBrk="1" fontAlgn="auto" hangingPunct="1">
              <a:spcAft>
                <a:spcPts val="0"/>
              </a:spcAft>
              <a:buFont typeface="Arial" pitchFamily="34" charset="0"/>
              <a:buNone/>
              <a:defRPr/>
            </a:pPr>
            <a:endParaRPr lang="el-GR" sz="2000" dirty="0" smtClean="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3">
                                            <p:txEl>
                                              <p:pRg st="2" end="2"/>
                                            </p:txEl>
                                          </p:spTgt>
                                        </p:tgtEl>
                                      </p:cBhvr>
                                    </p:animEffect>
                                    <p:animScale>
                                      <p:cBhvr>
                                        <p:cTn id="7" dur="100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 Τίτλος"/>
          <p:cNvSpPr>
            <a:spLocks noGrp="1"/>
          </p:cNvSpPr>
          <p:nvPr>
            <p:ph type="title"/>
          </p:nvPr>
        </p:nvSpPr>
        <p:spPr/>
        <p:txBody>
          <a:bodyPr/>
          <a:lstStyle/>
          <a:p>
            <a:pPr eaLnBrk="1" hangingPunct="1"/>
            <a:r>
              <a:rPr lang="el-GR" sz="3600" smtClean="0">
                <a:latin typeface="Palatino Linotype" pitchFamily="18" charset="0"/>
              </a:rPr>
              <a:t>Ποιοι προστατεύουν τα δικαιώματα των προσφύγων;</a:t>
            </a:r>
          </a:p>
        </p:txBody>
      </p:sp>
      <p:sp>
        <p:nvSpPr>
          <p:cNvPr id="24579" name="4 - TextBox"/>
          <p:cNvSpPr txBox="1">
            <a:spLocks noChangeArrowheads="1"/>
          </p:cNvSpPr>
          <p:nvPr/>
        </p:nvSpPr>
        <p:spPr bwMode="auto">
          <a:xfrm>
            <a:off x="714375" y="1357313"/>
            <a:ext cx="7143750" cy="5694362"/>
          </a:xfrm>
          <a:prstGeom prst="rect">
            <a:avLst/>
          </a:prstGeom>
          <a:noFill/>
          <a:ln w="9525">
            <a:noFill/>
            <a:miter lim="800000"/>
            <a:headEnd/>
            <a:tailEnd/>
          </a:ln>
        </p:spPr>
        <p:txBody>
          <a:bodyPr>
            <a:spAutoFit/>
          </a:bodyPr>
          <a:lstStyle/>
          <a:p>
            <a:pPr algn="just"/>
            <a:endParaRPr lang="el-GR" sz="1600">
              <a:latin typeface="Palatino Linotype" pitchFamily="18" charset="0"/>
            </a:endParaRPr>
          </a:p>
          <a:p>
            <a:pPr>
              <a:buFont typeface="Arial" charset="0"/>
              <a:buChar char="•"/>
            </a:pPr>
            <a:r>
              <a:rPr lang="el-GR" sz="1600">
                <a:latin typeface="Palatino Linotype" pitchFamily="18" charset="0"/>
              </a:rPr>
              <a:t> Ύπατη Αρμοστεία του ΟΗΕ για τους Πρόσφυγες (UNHCR)</a:t>
            </a:r>
          </a:p>
          <a:p>
            <a:pPr>
              <a:buFont typeface="Arial" charset="0"/>
              <a:buChar char="•"/>
            </a:pPr>
            <a:r>
              <a:rPr lang="el-GR" sz="1600">
                <a:latin typeface="Palatino Linotype" pitchFamily="18" charset="0"/>
              </a:rPr>
              <a:t>   Κράτη</a:t>
            </a:r>
          </a:p>
          <a:p>
            <a:pPr>
              <a:buFont typeface="Arial" charset="0"/>
              <a:buChar char="•"/>
            </a:pPr>
            <a:r>
              <a:rPr lang="el-GR" sz="1600">
                <a:latin typeface="Palatino Linotype" pitchFamily="18" charset="0"/>
              </a:rPr>
              <a:t>   Όργανα του Οργανισμού Ηνωμένων Εθνών </a:t>
            </a:r>
          </a:p>
          <a:p>
            <a:pPr>
              <a:buFont typeface="Arial" charset="0"/>
              <a:buChar char="•"/>
            </a:pPr>
            <a:r>
              <a:rPr lang="el-GR" sz="1600">
                <a:latin typeface="Palatino Linotype" pitchFamily="18" charset="0"/>
              </a:rPr>
              <a:t>   Μη κυβερνητικές οργανώσεις </a:t>
            </a:r>
          </a:p>
          <a:p>
            <a:pPr>
              <a:buFont typeface="Arial" charset="0"/>
              <a:buChar char="•"/>
            </a:pPr>
            <a:r>
              <a:rPr lang="el-GR" sz="1600">
                <a:latin typeface="Palatino Linotype" pitchFamily="18" charset="0"/>
              </a:rPr>
              <a:t>   Άλλες οργανώσεις</a:t>
            </a:r>
          </a:p>
          <a:p>
            <a:r>
              <a:rPr lang="el-GR" sz="1600">
                <a:latin typeface="Palatino Linotype" pitchFamily="18" charset="0"/>
              </a:rPr>
              <a:t>(Το βασικό διεθνές δεσμευτικό κείμενο σχετικά με τα δικαιώματα   των Προσφύγων είναι  η  </a:t>
            </a:r>
            <a:r>
              <a:rPr lang="el-GR" sz="1600" b="1">
                <a:solidFill>
                  <a:srgbClr val="FF0000"/>
                </a:solidFill>
                <a:latin typeface="Palatino Linotype" pitchFamily="18" charset="0"/>
              </a:rPr>
              <a:t> Σύμβαση της Γενεύης.  (1951) )  </a:t>
            </a:r>
          </a:p>
          <a:p>
            <a:endParaRPr lang="el-GR" sz="1600">
              <a:latin typeface="Palatino Linotype" pitchFamily="18" charset="0"/>
            </a:endParaRPr>
          </a:p>
          <a:p>
            <a:r>
              <a:rPr lang="el-GR" sz="1600">
                <a:latin typeface="Palatino Linotype" pitchFamily="18" charset="0"/>
              </a:rPr>
              <a:t>     «  Η ανάγκη ελέγχου και ρύθμισης της μετακίνησης των προσφύγων στη Δυτική Ευρώπη οδήγησε στη Συμφωνία του Σένγκεν, η οποία υπεγράφη το 1985 στην κωμόπολη Σένγκεν του Λουξεμβούργου ανάμεσα σε πέντε κράτη (Βέλγιο, Γερμανία, Γαλλία, Λουξεμβούργο και Ολλανδία). Στόχος της ήταν η προοδευτική κατάργηση των ελέγχων στα κοινά σύνορα, η προοδευτική καθιέρωση της ελεύθερης κυκλοφορίας για τους πολίτες των κρατών που υπέγραψαν την συμφωνία, η αστυνομική και δικαστική συνεργασία. Σταδιακά, στη συμφωνία Σένγκεν προσχώρησαν και άλλες χώρες, μεταξύ αυτών και η Ελλάδα.»                                                                                                              </a:t>
            </a:r>
            <a:r>
              <a:rPr lang="el-GR" sz="2800">
                <a:latin typeface="Palatino Linotype" pitchFamily="18" charset="0"/>
              </a:rPr>
              <a:t>.                       </a:t>
            </a:r>
            <a:r>
              <a:rPr lang="el-GR" sz="1600">
                <a:latin typeface="Palatino Linotype" pitchFamily="18" charset="0"/>
              </a:rPr>
              <a:t>(Πολιτική   Παιδεία. Α΄ Γενικού Λυκείου, σελ.    157)</a:t>
            </a:r>
          </a:p>
          <a:p>
            <a:endParaRPr lang="el-GR" sz="1600">
              <a:latin typeface="Palatino Linotype" pitchFamily="18" charset="0"/>
            </a:endParaRPr>
          </a:p>
          <a:p>
            <a:endParaRPr lang="el-GR" sz="1600">
              <a:latin typeface="Palatino Linotype" pitchFamily="18" charset="0"/>
            </a:endParaRPr>
          </a:p>
          <a:p>
            <a:r>
              <a:rPr lang="el-GR" sz="1600">
                <a:latin typeface="Palatino Linotype"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l-GR" sz="3600" smtClean="0">
                <a:latin typeface="Palatino Linotype" pitchFamily="18" charset="0"/>
              </a:rPr>
              <a:t>Πρόσφυγες στην Ελλάδα </a:t>
            </a:r>
            <a:br>
              <a:rPr lang="el-GR" sz="3600" smtClean="0">
                <a:latin typeface="Palatino Linotype" pitchFamily="18" charset="0"/>
              </a:rPr>
            </a:br>
            <a:r>
              <a:rPr lang="el-GR" sz="3600" smtClean="0">
                <a:latin typeface="Palatino Linotype" pitchFamily="18" charset="0"/>
              </a:rPr>
              <a:t>μετά τη Μικρασιατική καταστροφή</a:t>
            </a:r>
            <a:r>
              <a:rPr lang="en-US" sz="3600" smtClean="0">
                <a:latin typeface="Palatino Linotype" pitchFamily="18" charset="0"/>
              </a:rPr>
              <a:t/>
            </a:r>
            <a:br>
              <a:rPr lang="en-US" sz="3600" smtClean="0">
                <a:latin typeface="Palatino Linotype" pitchFamily="18" charset="0"/>
              </a:rPr>
            </a:br>
            <a:endParaRPr lang="el-GR" sz="3600" smtClean="0">
              <a:latin typeface="Palatino Linotype" pitchFamily="18" charset="0"/>
            </a:endParaRPr>
          </a:p>
        </p:txBody>
      </p:sp>
      <p:sp>
        <p:nvSpPr>
          <p:cNvPr id="25603" name="2 - TextBox"/>
          <p:cNvSpPr txBox="1">
            <a:spLocks noChangeArrowheads="1"/>
          </p:cNvSpPr>
          <p:nvPr/>
        </p:nvSpPr>
        <p:spPr bwMode="auto">
          <a:xfrm>
            <a:off x="714375" y="1428750"/>
            <a:ext cx="7572375" cy="4400550"/>
          </a:xfrm>
          <a:prstGeom prst="rect">
            <a:avLst/>
          </a:prstGeom>
          <a:noFill/>
          <a:ln w="9525">
            <a:noFill/>
            <a:miter lim="800000"/>
            <a:headEnd/>
            <a:tailEnd/>
          </a:ln>
        </p:spPr>
        <p:txBody>
          <a:bodyPr>
            <a:spAutoFit/>
          </a:bodyPr>
          <a:lstStyle/>
          <a:p>
            <a:r>
              <a:rPr lang="el-GR" sz="2000">
                <a:latin typeface="Palatino Linotype" pitchFamily="18" charset="0"/>
              </a:rPr>
              <a:t>Ο μικρασιατικός πόλεμος έληξε τον Αύγουστο του 1922 με ήττα και υποχώρηση του ελληνικού στρατού. Χιλιάδες πρόσφυγες, ακολουθώντας το στρατό, άρχισαν να φτάνουν στην Ελλάδα. Ήδη, πριν από τον Αύγουστο του 1922, ελληνικοί πληθυσμοί της Μικράς Ασίας (Πόντου, Κιλικίας, Καππαδοκίας) είχαν εγκαταλείψει τα σπίτια τους και είχαν καταφύγει στη Σμύρνη ή την Ελλάδα. Μετά την καταστροφή της Σμύρνης σειρά είχαν τα Βουρλά, το Αϊβαλί και τα Μοσχονήσια. Διώξεις σημειώθηκαν και στη βορειοδυτική Μικρά Ασία (Προποντίδα και αλλού). Αιχμάλωτοι στρατιώτες και ντόπιοι άνδρες 18-45 ετών συγκεντρώθηκαν σε στρατόπεδα και σχηματίστηκαν πορείες αιχμαλώτων και ομήρων προς το εσωτερικό της Μικράς Ασίας.</a:t>
            </a:r>
          </a:p>
          <a:p>
            <a:endParaRPr lang="el-GR" sz="2000">
              <a:latin typeface="Calibri" pitchFamily="34" charset="0"/>
            </a:endParaRPr>
          </a:p>
        </p:txBody>
      </p:sp>
      <p:sp>
        <p:nvSpPr>
          <p:cNvPr id="25604" name="4 - TextBox"/>
          <p:cNvSpPr txBox="1">
            <a:spLocks noChangeArrowheads="1"/>
          </p:cNvSpPr>
          <p:nvPr/>
        </p:nvSpPr>
        <p:spPr bwMode="auto">
          <a:xfrm>
            <a:off x="1071563" y="4429125"/>
            <a:ext cx="3857625" cy="369888"/>
          </a:xfrm>
          <a:prstGeom prst="rect">
            <a:avLst/>
          </a:prstGeom>
          <a:noFill/>
          <a:ln w="9525">
            <a:noFill/>
            <a:miter lim="800000"/>
            <a:headEnd/>
            <a:tailEnd/>
          </a:ln>
        </p:spPr>
        <p:txBody>
          <a:bodyPr>
            <a:spAutoFit/>
          </a:bodyPr>
          <a:lstStyle/>
          <a:p>
            <a:endParaRPr lang="el-GR">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85750" y="500063"/>
          <a:ext cx="8501122" cy="6495482"/>
        </p:xfrm>
        <a:graphic>
          <a:graphicData uri="http://schemas.openxmlformats.org/drawingml/2006/table">
            <a:tbl>
              <a:tblPr/>
              <a:tblGrid>
                <a:gridCol w="3993588"/>
                <a:gridCol w="1292440"/>
                <a:gridCol w="201691"/>
                <a:gridCol w="3013403"/>
              </a:tblGrid>
              <a:tr h="770706">
                <a:tc gridSpan="4">
                  <a:txBody>
                    <a:bodyPr/>
                    <a:lstStyle/>
                    <a:p>
                      <a:pPr algn="ctr">
                        <a:lnSpc>
                          <a:spcPct val="115000"/>
                        </a:lnSpc>
                        <a:spcAft>
                          <a:spcPts val="1000"/>
                        </a:spcAft>
                      </a:pPr>
                      <a:r>
                        <a:rPr lang="el-GR" sz="1800" b="1" dirty="0">
                          <a:solidFill>
                            <a:schemeClr val="tx1"/>
                          </a:solidFill>
                          <a:latin typeface="Palatino Linotype" pitchFamily="18" charset="0"/>
                          <a:ea typeface="Calibri"/>
                          <a:cs typeface="Times New Roman"/>
                        </a:rPr>
                        <a:t>Πίνακας 1</a:t>
                      </a:r>
                      <a:r>
                        <a:rPr lang="el-GR" sz="1800" dirty="0">
                          <a:solidFill>
                            <a:schemeClr val="tx1"/>
                          </a:solidFill>
                          <a:latin typeface="Palatino Linotype" pitchFamily="18" charset="0"/>
                          <a:ea typeface="Calibri"/>
                          <a:cs typeface="Times New Roman"/>
                        </a:rPr>
                        <a:t/>
                      </a:r>
                      <a:br>
                        <a:rPr lang="el-GR" sz="1800" dirty="0">
                          <a:solidFill>
                            <a:schemeClr val="tx1"/>
                          </a:solidFill>
                          <a:latin typeface="Palatino Linotype" pitchFamily="18" charset="0"/>
                          <a:ea typeface="Calibri"/>
                          <a:cs typeface="Times New Roman"/>
                        </a:rPr>
                      </a:br>
                      <a:r>
                        <a:rPr lang="el-GR" sz="1800" i="1" dirty="0">
                          <a:solidFill>
                            <a:schemeClr val="tx1"/>
                          </a:solidFill>
                          <a:latin typeface="Palatino Linotype" pitchFamily="18" charset="0"/>
                          <a:ea typeface="Calibri"/>
                          <a:cs typeface="Times New Roman"/>
                        </a:rPr>
                        <a:t>Προέλευση των προσφύγων που κατέφυγαν στην Ελλάδα </a:t>
                      </a:r>
                      <a:br>
                        <a:rPr lang="el-GR" sz="1800" i="1" dirty="0">
                          <a:solidFill>
                            <a:schemeClr val="tx1"/>
                          </a:solidFill>
                          <a:latin typeface="Palatino Linotype" pitchFamily="18" charset="0"/>
                          <a:ea typeface="Calibri"/>
                          <a:cs typeface="Times New Roman"/>
                        </a:rPr>
                      </a:br>
                      <a:r>
                        <a:rPr lang="el-GR" sz="1800" i="1" dirty="0">
                          <a:solidFill>
                            <a:schemeClr val="tx1"/>
                          </a:solidFill>
                          <a:latin typeface="Palatino Linotype" pitchFamily="18" charset="0"/>
                          <a:ea typeface="Calibri"/>
                          <a:cs typeface="Times New Roman"/>
                        </a:rPr>
                        <a:t>κατά τις τρεις πρώτες δεκαετίες του 20ού αιώνα</a:t>
                      </a:r>
                      <a:endParaRPr lang="el-GR" sz="1800" dirty="0">
                        <a:solidFill>
                          <a:schemeClr val="tx1"/>
                        </a:solidFill>
                        <a:latin typeface="Palatino Linotype" pitchFamily="18" charset="0"/>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513804">
                <a:tc>
                  <a:txBody>
                    <a:bodyPr/>
                    <a:lstStyle/>
                    <a:p>
                      <a:pPr>
                        <a:lnSpc>
                          <a:spcPct val="115000"/>
                        </a:lnSpc>
                        <a:spcAft>
                          <a:spcPts val="1000"/>
                        </a:spcAft>
                      </a:pPr>
                      <a:r>
                        <a:rPr lang="el-GR" sz="1800" b="1" dirty="0">
                          <a:solidFill>
                            <a:schemeClr val="tx1"/>
                          </a:solidFill>
                          <a:latin typeface="Palatino Linotype" pitchFamily="18" charset="0"/>
                          <a:ea typeface="Calibri"/>
                          <a:cs typeface="Times New Roman"/>
                        </a:rPr>
                        <a:t>ΠΕΡΙΟΧΗ</a:t>
                      </a:r>
                      <a:endParaRPr lang="el-GR" sz="1800" dirty="0">
                        <a:solidFill>
                          <a:schemeClr val="tx1"/>
                        </a:solidFill>
                        <a:latin typeface="Palatino Linotype" pitchFamily="18" charset="0"/>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el-GR" sz="1800" b="1" dirty="0">
                          <a:solidFill>
                            <a:schemeClr val="tx1"/>
                          </a:solidFill>
                          <a:latin typeface="Palatino Linotype" pitchFamily="18" charset="0"/>
                          <a:ea typeface="Calibri"/>
                          <a:cs typeface="Times New Roman"/>
                        </a:rPr>
                        <a:t>ΑΡΙΘΜΟΣ</a:t>
                      </a:r>
                      <a:endParaRPr lang="el-GR" sz="1800" dirty="0">
                        <a:solidFill>
                          <a:schemeClr val="tx1"/>
                        </a:solidFill>
                        <a:latin typeface="Palatino Linotype" pitchFamily="18" charset="0"/>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nSpc>
                          <a:spcPct val="115000"/>
                        </a:lnSpc>
                        <a:spcAft>
                          <a:spcPts val="1000"/>
                        </a:spcAft>
                      </a:pPr>
                      <a:r>
                        <a:rPr lang="el-GR" sz="1800" b="1">
                          <a:solidFill>
                            <a:schemeClr val="tx1"/>
                          </a:solidFill>
                          <a:latin typeface="Palatino Linotype" pitchFamily="18" charset="0"/>
                          <a:ea typeface="Calibri"/>
                          <a:cs typeface="Times New Roman"/>
                        </a:rPr>
                        <a:t>ΠΟΣΟΣΤΟ</a:t>
                      </a:r>
                      <a:endParaRPr lang="el-GR" sz="1800">
                        <a:solidFill>
                          <a:schemeClr val="tx1"/>
                        </a:solidFill>
                        <a:latin typeface="Palatino Linotype" pitchFamily="18" charset="0"/>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3531">
                <a:tc>
                  <a:txBody>
                    <a:bodyPr/>
                    <a:lstStyle/>
                    <a:p>
                      <a:pPr>
                        <a:lnSpc>
                          <a:spcPct val="115000"/>
                        </a:lnSpc>
                        <a:spcAft>
                          <a:spcPts val="1000"/>
                        </a:spcAft>
                      </a:pPr>
                      <a:r>
                        <a:rPr lang="el-GR" sz="1800">
                          <a:solidFill>
                            <a:schemeClr val="tx1"/>
                          </a:solidFill>
                          <a:latin typeface="Palatino Linotype" pitchFamily="18" charset="0"/>
                          <a:ea typeface="Calibri"/>
                          <a:cs typeface="Times New Roman"/>
                        </a:rPr>
                        <a:t>Μικρά Ασία</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Ανατ. Θράκη</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Πόντος</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Κων/πολη</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Τουρκία (σύνολο)</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Καύκασος</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Ρωσία</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Ρωσία (σύνολο)</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Βουλγαρία</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Σερβία</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Αλβανία</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Άλλες περιοχές (Δωδεκάνησα,</a:t>
                      </a:r>
                      <a:br>
                        <a:rPr lang="el-GR" sz="1800">
                          <a:solidFill>
                            <a:schemeClr val="tx1"/>
                          </a:solidFill>
                          <a:latin typeface="Palatino Linotype" pitchFamily="18" charset="0"/>
                          <a:ea typeface="Calibri"/>
                          <a:cs typeface="Times New Roman"/>
                        </a:rPr>
                      </a:br>
                      <a:r>
                        <a:rPr lang="el-GR" sz="1800">
                          <a:solidFill>
                            <a:schemeClr val="tx1"/>
                          </a:solidFill>
                          <a:latin typeface="Palatino Linotype" pitchFamily="18" charset="0"/>
                          <a:ea typeface="Calibri"/>
                          <a:cs typeface="Times New Roman"/>
                        </a:rPr>
                        <a:t>Ρουμανία, Κύπρος, Αίγυπτος)</a:t>
                      </a: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el-GR" sz="1800" dirty="0">
                          <a:solidFill>
                            <a:schemeClr val="tx1"/>
                          </a:solidFill>
                          <a:latin typeface="Palatino Linotype" pitchFamily="18" charset="0"/>
                          <a:ea typeface="Calibri"/>
                          <a:cs typeface="Times New Roman"/>
                        </a:rPr>
                        <a:t>626954</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256635</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182169</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38458</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1104216</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47091</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11435</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58526</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49027</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6057</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2498</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1525</a:t>
                      </a: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nSpc>
                          <a:spcPct val="115000"/>
                        </a:lnSpc>
                        <a:spcAft>
                          <a:spcPts val="1000"/>
                        </a:spcAft>
                      </a:pPr>
                      <a:r>
                        <a:rPr lang="el-GR" sz="1800" dirty="0">
                          <a:solidFill>
                            <a:schemeClr val="tx1"/>
                          </a:solidFill>
                          <a:latin typeface="Palatino Linotype" pitchFamily="18" charset="0"/>
                          <a:ea typeface="Calibri"/>
                          <a:cs typeface="Times New Roman"/>
                        </a:rPr>
                        <a:t>51.3%</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21%</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14.9%</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3.2%</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90.4%</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3.9%</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0.9%</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4.8%</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4%</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0.5%</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0.2%</a:t>
                      </a:r>
                      <a:br>
                        <a:rPr lang="el-GR" sz="1800" dirty="0">
                          <a:solidFill>
                            <a:schemeClr val="tx1"/>
                          </a:solidFill>
                          <a:latin typeface="Palatino Linotype" pitchFamily="18" charset="0"/>
                          <a:ea typeface="Calibri"/>
                          <a:cs typeface="Times New Roman"/>
                        </a:rPr>
                      </a:br>
                      <a:r>
                        <a:rPr lang="el-GR" sz="1800" dirty="0">
                          <a:solidFill>
                            <a:schemeClr val="tx1"/>
                          </a:solidFill>
                          <a:latin typeface="Palatino Linotype" pitchFamily="18" charset="0"/>
                          <a:ea typeface="Calibri"/>
                          <a:cs typeface="Times New Roman"/>
                        </a:rPr>
                        <a:t>0.1%</a:t>
                      </a: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804">
                <a:tc>
                  <a:txBody>
                    <a:bodyPr/>
                    <a:lstStyle/>
                    <a:p>
                      <a:pPr>
                        <a:lnSpc>
                          <a:spcPct val="115000"/>
                        </a:lnSpc>
                        <a:spcAft>
                          <a:spcPts val="1000"/>
                        </a:spcAft>
                      </a:pPr>
                      <a:r>
                        <a:rPr lang="el-GR" sz="1800" b="1">
                          <a:solidFill>
                            <a:schemeClr val="tx1"/>
                          </a:solidFill>
                          <a:latin typeface="Palatino Linotype" pitchFamily="18" charset="0"/>
                          <a:ea typeface="Calibri"/>
                          <a:cs typeface="Times New Roman"/>
                        </a:rPr>
                        <a:t>ΣΥΝΟΛΟ</a:t>
                      </a:r>
                      <a:endParaRPr lang="el-GR" sz="1800">
                        <a:solidFill>
                          <a:schemeClr val="tx1"/>
                        </a:solidFill>
                        <a:latin typeface="Palatino Linotype" pitchFamily="18" charset="0"/>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l-GR" sz="1800">
                          <a:solidFill>
                            <a:schemeClr val="tx1"/>
                          </a:solidFill>
                          <a:latin typeface="Palatino Linotype" pitchFamily="18" charset="0"/>
                          <a:ea typeface="Calibri"/>
                          <a:cs typeface="Times New Roman"/>
                        </a:rPr>
                        <a:t>1221849</a:t>
                      </a: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el-GR" sz="1800" dirty="0">
                          <a:solidFill>
                            <a:schemeClr val="tx1"/>
                          </a:solidFill>
                          <a:latin typeface="Palatino Linotype" pitchFamily="18" charset="0"/>
                          <a:ea typeface="Calibri"/>
                          <a:cs typeface="Times New Roman"/>
                        </a:rPr>
                        <a:t>100%</a:t>
                      </a: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420386">
                <a:tc>
                  <a:txBody>
                    <a:bodyPr/>
                    <a:lstStyle/>
                    <a:p>
                      <a:pPr>
                        <a:lnSpc>
                          <a:spcPct val="115000"/>
                        </a:lnSpc>
                        <a:spcAft>
                          <a:spcPts val="1000"/>
                        </a:spcAft>
                      </a:pPr>
                      <a:r>
                        <a:rPr lang="el-GR" sz="900" i="1" dirty="0">
                          <a:solidFill>
                            <a:schemeClr val="tx1"/>
                          </a:solidFill>
                          <a:latin typeface="Georgia"/>
                          <a:ea typeface="Calibri"/>
                          <a:cs typeface="Times New Roman"/>
                        </a:rPr>
                        <a:t>(</a:t>
                      </a:r>
                      <a:r>
                        <a:rPr lang="el-GR" sz="1100" i="1" dirty="0">
                          <a:solidFill>
                            <a:schemeClr val="tx1"/>
                          </a:solidFill>
                          <a:latin typeface="Georgia"/>
                          <a:ea typeface="Calibri"/>
                          <a:cs typeface="Times New Roman"/>
                        </a:rPr>
                        <a:t>Πηγή: Στατιστική Υπηρεσία της Ελλάδας. Απογραφή 1928)</a:t>
                      </a:r>
                      <a:endParaRPr lang="el-GR" sz="1100" dirty="0">
                        <a:solidFill>
                          <a:schemeClr val="tx1"/>
                        </a:solidFill>
                        <a:latin typeface="Calibri"/>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el-GR" sz="900" dirty="0">
                          <a:solidFill>
                            <a:schemeClr val="tx1"/>
                          </a:solidFill>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l-GR"/>
                    </a:p>
                  </a:txBody>
                  <a:tcPr/>
                </a:tc>
                <a:tc hMerge="1">
                  <a:txBody>
                    <a:bodyPr/>
                    <a:lstStyle/>
                    <a:p>
                      <a:endParaRPr lang="el-G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38" y="274638"/>
            <a:ext cx="8043862" cy="868362"/>
          </a:xfrm>
        </p:spPr>
        <p:txBody>
          <a:bodyPr rtlCol="0">
            <a:normAutofit fontScale="90000"/>
          </a:bodyPr>
          <a:lstStyle/>
          <a:p>
            <a:pPr algn="l" eaLnBrk="1" fontAlgn="auto" hangingPunct="1">
              <a:spcAft>
                <a:spcPts val="0"/>
              </a:spcAft>
              <a:defRPr/>
            </a:pPr>
            <a:r>
              <a:rPr lang="el-GR" sz="2200" dirty="0" smtClean="0">
                <a:latin typeface="Palatino Linotype" pitchFamily="18" charset="0"/>
              </a:rPr>
              <a:t/>
            </a:r>
            <a:br>
              <a:rPr lang="el-GR" sz="2200" dirty="0" smtClean="0">
                <a:latin typeface="Palatino Linotype" pitchFamily="18" charset="0"/>
              </a:rPr>
            </a:br>
            <a:r>
              <a:rPr lang="el-GR" sz="2200" dirty="0" smtClean="0">
                <a:latin typeface="Palatino Linotype" pitchFamily="18" charset="0"/>
              </a:rPr>
              <a:t/>
            </a:r>
            <a:br>
              <a:rPr lang="el-GR" sz="2200" dirty="0" smtClean="0">
                <a:latin typeface="Palatino Linotype" pitchFamily="18" charset="0"/>
              </a:rPr>
            </a:br>
            <a:r>
              <a:rPr lang="el-GR" sz="2200" dirty="0" smtClean="0">
                <a:latin typeface="Palatino Linotype" pitchFamily="18" charset="0"/>
              </a:rPr>
              <a:t/>
            </a:r>
            <a:br>
              <a:rPr lang="el-GR" sz="2200" dirty="0" smtClean="0">
                <a:latin typeface="Palatino Linotype" pitchFamily="18" charset="0"/>
              </a:rPr>
            </a:br>
            <a:r>
              <a:rPr lang="el-GR" sz="2200" dirty="0" smtClean="0">
                <a:latin typeface="Palatino Linotype" pitchFamily="18" charset="0"/>
              </a:rPr>
              <a:t>     </a:t>
            </a:r>
            <a:r>
              <a:rPr lang="el-GR" sz="2200" dirty="0" smtClean="0">
                <a:solidFill>
                  <a:schemeClr val="accent6"/>
                </a:solidFill>
                <a:latin typeface="Palatino Linotype" pitchFamily="18" charset="0"/>
              </a:rPr>
              <a:t>Οι πρώτες απογραφές των προσφύγων που κατέφυγαν στην      Ελλάδα δεν αποδίδουν την πραγματικότητα.</a:t>
            </a:r>
            <a:r>
              <a:rPr lang="el-GR" dirty="0" smtClean="0">
                <a:solidFill>
                  <a:schemeClr val="accent6"/>
                </a:solidFill>
              </a:rPr>
              <a:t/>
            </a:r>
            <a:br>
              <a:rPr lang="el-GR" dirty="0" smtClean="0">
                <a:solidFill>
                  <a:schemeClr val="accent6"/>
                </a:solidFill>
              </a:rPr>
            </a:br>
            <a:endParaRPr lang="el-GR" dirty="0">
              <a:solidFill>
                <a:schemeClr val="accent6"/>
              </a:solidFill>
            </a:endParaRPr>
          </a:p>
        </p:txBody>
      </p:sp>
      <p:sp>
        <p:nvSpPr>
          <p:cNvPr id="3" name="2 - Θέση περιεχομένου"/>
          <p:cNvSpPr>
            <a:spLocks noGrp="1"/>
          </p:cNvSpPr>
          <p:nvPr>
            <p:ph idx="1"/>
          </p:nvPr>
        </p:nvSpPr>
        <p:spPr>
          <a:xfrm>
            <a:off x="457200" y="1214438"/>
            <a:ext cx="8229600" cy="4911725"/>
          </a:xfrm>
        </p:spPr>
        <p:txBody>
          <a:bodyPr rtlCol="0">
            <a:normAutofit fontScale="70000" lnSpcReduction="20000"/>
          </a:bodyPr>
          <a:lstStyle/>
          <a:p>
            <a:pPr eaLnBrk="1" fontAlgn="auto" hangingPunct="1">
              <a:spcAft>
                <a:spcPts val="0"/>
              </a:spcAft>
              <a:buFont typeface="Arial" pitchFamily="34" charset="0"/>
              <a:buNone/>
              <a:defRPr/>
            </a:pPr>
            <a:r>
              <a:rPr lang="el-GR" b="1" dirty="0" smtClean="0">
                <a:solidFill>
                  <a:schemeClr val="accent6"/>
                </a:solidFill>
                <a:latin typeface="Palatino Linotype" pitchFamily="18" charset="0"/>
              </a:rPr>
              <a:t>        Ο αριθμός πρέπει να ήταν πολύ μεγαλύτερος, αν υπολογίσουμε την υψηλή θνησιμότητα των πρώτων χρόνων λόγω των άθλιων συνθηκών διαβίωσης και των επιδημιών, το μειωμένο αριθμό των γεννήσεων και τη μετανάστευση πολλών προσφύγων σε άλλες χώρες. Στην απογραφή του 1928 καταγράφηκαν 1.220.000 πρόσφυγες. Οι αρρώστιες κατέβαλλαν τους πρόσφυγες που ήταν ταλαιπωρημένοι, πρόχειρα στεγασμένοι και υποσιτίζονταν. Ο τύφος, η γρίπη, η φυματίωση (κυρίως στις πόλεις) και η ελονοσία (κυρίως στην ύπαιθρο) τους θέριζαν. Σύμφωνα με στοιχεία της </a:t>
            </a:r>
            <a:r>
              <a:rPr lang="el-GR" b="1" i="1" dirty="0" smtClean="0">
                <a:solidFill>
                  <a:schemeClr val="accent6"/>
                </a:solidFill>
                <a:latin typeface="Palatino Linotype" pitchFamily="18" charset="0"/>
              </a:rPr>
              <a:t>Κοινωνίας των Εθνών</a:t>
            </a:r>
            <a:r>
              <a:rPr lang="el-GR" b="1" dirty="0" smtClean="0">
                <a:solidFill>
                  <a:schemeClr val="accent6"/>
                </a:solidFill>
                <a:latin typeface="Palatino Linotype" pitchFamily="18" charset="0"/>
              </a:rPr>
              <a:t>, ένας σημαντικός αριθμός προσφύγων πέθαναν μέσα σ' ένα χρόνο από την άφιξή τους στην Ελλάδα. Εκτός από τις αρρώστιες, οι πρόσφυγες ήταν και ψυχικά τραυματισμένοι από την απώλεια συγγενών και φίλων, της πατρογονικής γης και του ευρύτερου κοινωνικού χώρου όπου είχαν ζήσει.</a:t>
            </a:r>
            <a:endParaRPr lang="el-GR" b="1" dirty="0">
              <a:solidFill>
                <a:schemeClr val="accent6"/>
              </a:solidFill>
              <a:latin typeface="Palatino Linotyp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75" y="928688"/>
            <a:ext cx="7743825" cy="2671762"/>
          </a:xfrm>
        </p:spPr>
        <p:txBody>
          <a:bodyPr rtlCol="0">
            <a:normAutofit fontScale="90000"/>
          </a:bodyPr>
          <a:lstStyle/>
          <a:p>
            <a:pPr algn="l" eaLnBrk="1" fontAlgn="auto" hangingPunct="1">
              <a:spcAft>
                <a:spcPts val="0"/>
              </a:spcAft>
              <a:defRPr/>
            </a:pPr>
            <a:r>
              <a:rPr lang="el-GR" sz="2000" b="1" dirty="0" smtClean="0">
                <a:solidFill>
                  <a:schemeClr val="bg1">
                    <a:lumMod val="95000"/>
                    <a:lumOff val="5000"/>
                  </a:schemeClr>
                </a:solidFill>
              </a:rPr>
              <a:t> </a:t>
            </a:r>
            <a:r>
              <a:rPr lang="el-GR" sz="1800" b="1" dirty="0" smtClean="0">
                <a:solidFill>
                  <a:schemeClr val="tx2">
                    <a:lumMod val="75000"/>
                  </a:schemeClr>
                </a:solidFill>
                <a:latin typeface="Palatino Linotype" pitchFamily="18" charset="0"/>
              </a:rPr>
              <a:t>Μαρτυρίες </a:t>
            </a:r>
            <a:r>
              <a:rPr lang="el-GR" sz="1800" b="1" dirty="0" err="1" smtClean="0">
                <a:solidFill>
                  <a:schemeClr val="tx2">
                    <a:lumMod val="75000"/>
                  </a:schemeClr>
                </a:solidFill>
                <a:latin typeface="Palatino Linotype" pitchFamily="18" charset="0"/>
              </a:rPr>
              <a:t>Μικρασιατών</a:t>
            </a:r>
            <a:r>
              <a:rPr lang="el-GR" sz="1800" b="1" dirty="0" smtClean="0">
                <a:solidFill>
                  <a:schemeClr val="tx2">
                    <a:lumMod val="75000"/>
                  </a:schemeClr>
                </a:solidFill>
                <a:latin typeface="Palatino Linotype" pitchFamily="18" charset="0"/>
              </a:rPr>
              <a:t> προσφύγων για </a:t>
            </a:r>
            <a:r>
              <a:rPr lang="el-GR" sz="1800" b="1" dirty="0" err="1" smtClean="0">
                <a:solidFill>
                  <a:schemeClr val="tx2">
                    <a:lumMod val="75000"/>
                  </a:schemeClr>
                </a:solidFill>
                <a:latin typeface="Palatino Linotype" pitchFamily="18" charset="0"/>
              </a:rPr>
              <a:t>τηv</a:t>
            </a:r>
            <a:r>
              <a:rPr lang="el-GR" sz="1800" b="1" dirty="0" smtClean="0">
                <a:solidFill>
                  <a:schemeClr val="tx2">
                    <a:lumMod val="75000"/>
                  </a:schemeClr>
                </a:solidFill>
                <a:latin typeface="Palatino Linotype" pitchFamily="18" charset="0"/>
              </a:rPr>
              <a:t> άφιξή τους στην Ελλάδα</a:t>
            </a:r>
            <a:br>
              <a:rPr lang="el-GR" sz="1800" b="1" dirty="0" smtClean="0">
                <a:solidFill>
                  <a:schemeClr val="tx2">
                    <a:lumMod val="75000"/>
                  </a:schemeClr>
                </a:solidFill>
                <a:latin typeface="Palatino Linotype" pitchFamily="18" charset="0"/>
              </a:rPr>
            </a:br>
            <a:r>
              <a:rPr lang="el-GR" sz="1800" b="1" dirty="0" smtClean="0">
                <a:solidFill>
                  <a:schemeClr val="tx2">
                    <a:lumMod val="75000"/>
                  </a:schemeClr>
                </a:solidFill>
                <a:latin typeface="Palatino Linotype" pitchFamily="18" charset="0"/>
              </a:rPr>
              <a:t/>
            </a:r>
            <a:br>
              <a:rPr lang="el-GR" sz="1800" b="1" dirty="0" smtClean="0">
                <a:solidFill>
                  <a:schemeClr val="tx2">
                    <a:lumMod val="75000"/>
                  </a:schemeClr>
                </a:solidFill>
                <a:latin typeface="Palatino Linotype" pitchFamily="18" charset="0"/>
              </a:rPr>
            </a:br>
            <a:r>
              <a:rPr lang="el-GR" sz="2000" b="1" dirty="0" smtClean="0">
                <a:solidFill>
                  <a:schemeClr val="tx2">
                    <a:lumMod val="75000"/>
                  </a:schemeClr>
                </a:solidFill>
                <a:latin typeface="Palatino Linotype" pitchFamily="18" charset="0"/>
              </a:rPr>
              <a:t>1. Εμείς οι άλλοι περιμέναμε τρεις μέρες, ώσπου μπήκαμε σε καΐκια και μπαρκάραμε για τη Μυτιλήνη. Ώσπου να πατήσει το ποδάρι του ο τούρκικος στρατός στο χωριό, άραζαν καΐκια και μας </a:t>
            </a:r>
            <a:r>
              <a:rPr lang="el-GR" sz="2000" b="1" dirty="0" err="1" smtClean="0">
                <a:solidFill>
                  <a:schemeClr val="tx2">
                    <a:lumMod val="75000"/>
                  </a:schemeClr>
                </a:solidFill>
                <a:latin typeface="Palatino Linotype" pitchFamily="18" charset="0"/>
              </a:rPr>
              <a:t>παίρναν</a:t>
            </a:r>
            <a:r>
              <a:rPr lang="el-GR" sz="2000" b="1" dirty="0" smtClean="0">
                <a:solidFill>
                  <a:schemeClr val="tx2">
                    <a:lumMod val="75000"/>
                  </a:schemeClr>
                </a:solidFill>
                <a:latin typeface="Palatino Linotype" pitchFamily="18" charset="0"/>
              </a:rPr>
              <a:t>, Πίσω-πίσω στη Μυτιλήνη δεν μας  </a:t>
            </a:r>
            <a:r>
              <a:rPr lang="el-GR" sz="2000" b="1" dirty="0" err="1" smtClean="0">
                <a:solidFill>
                  <a:schemeClr val="tx2">
                    <a:lumMod val="75000"/>
                  </a:schemeClr>
                </a:solidFill>
                <a:latin typeface="Palatino Linotype" pitchFamily="18" charset="0"/>
              </a:rPr>
              <a:t>δέχουνταν</a:t>
            </a:r>
            <a:r>
              <a:rPr lang="el-GR" sz="2000" b="1" dirty="0" smtClean="0">
                <a:solidFill>
                  <a:schemeClr val="tx2">
                    <a:lumMod val="75000"/>
                  </a:schemeClr>
                </a:solidFill>
                <a:latin typeface="Palatino Linotype" pitchFamily="18" charset="0"/>
              </a:rPr>
              <a:t>. Δεν είναι και πλούσιος τόπος- από ένα μαξούλι [=σοδειά] περιμένει. Βασανιστήκαμε,  </a:t>
            </a:r>
            <a:r>
              <a:rPr lang="el-GR" sz="2000" b="1" dirty="0" err="1" smtClean="0">
                <a:solidFill>
                  <a:schemeClr val="tx2">
                    <a:lumMod val="75000"/>
                  </a:schemeClr>
                </a:solidFill>
                <a:latin typeface="Palatino Linotype" pitchFamily="18" charset="0"/>
              </a:rPr>
              <a:t>κακοκοιμηθήκαμε</a:t>
            </a:r>
            <a:r>
              <a:rPr lang="el-GR" sz="2000" b="1" dirty="0" smtClean="0">
                <a:solidFill>
                  <a:schemeClr val="tx2">
                    <a:lumMod val="75000"/>
                  </a:schemeClr>
                </a:solidFill>
                <a:latin typeface="Palatino Linotype" pitchFamily="18" charset="0"/>
              </a:rPr>
              <a:t>,  </a:t>
            </a:r>
            <a:r>
              <a:rPr lang="el-GR" sz="2000" b="1" dirty="0" err="1" smtClean="0">
                <a:solidFill>
                  <a:schemeClr val="tx2">
                    <a:lumMod val="75000"/>
                  </a:schemeClr>
                </a:solidFill>
                <a:latin typeface="Palatino Linotype" pitchFamily="18" charset="0"/>
              </a:rPr>
              <a:t>κακοφάγαμε</a:t>
            </a:r>
            <a:r>
              <a:rPr lang="el-GR" sz="2000" b="1" dirty="0" smtClean="0">
                <a:solidFill>
                  <a:schemeClr val="tx2">
                    <a:lumMod val="75000"/>
                  </a:schemeClr>
                </a:solidFill>
                <a:latin typeface="Palatino Linotype" pitchFamily="18" charset="0"/>
              </a:rPr>
              <a:t>, μεγάλη συμφορά πάθαμε. Και ποιός δεν έκλαψε νεκρούς; Και ποιος δεν κακοπάθησε και ποιος δεν κλαίει ακόμα; Μονάχα τα παιδιά που γεννήθηκαν εδώ, </a:t>
            </a:r>
            <a:r>
              <a:rPr lang="el-GR" sz="2000" b="1" dirty="0" err="1" smtClean="0">
                <a:solidFill>
                  <a:schemeClr val="tx2">
                    <a:lumMod val="75000"/>
                  </a:schemeClr>
                </a:solidFill>
                <a:latin typeface="Palatino Linotype" pitchFamily="18" charset="0"/>
              </a:rPr>
              <a:t>τ'ακούνε</a:t>
            </a:r>
            <a:r>
              <a:rPr lang="el-GR" sz="2000" b="1" dirty="0" smtClean="0">
                <a:solidFill>
                  <a:schemeClr val="tx2">
                    <a:lumMod val="75000"/>
                  </a:schemeClr>
                </a:solidFill>
                <a:latin typeface="Palatino Linotype" pitchFamily="18" charset="0"/>
              </a:rPr>
              <a:t> σαν ψεύτικα παραμύθια,</a:t>
            </a:r>
            <a:br>
              <a:rPr lang="el-GR" sz="2000" b="1" dirty="0" smtClean="0">
                <a:solidFill>
                  <a:schemeClr val="tx2">
                    <a:lumMod val="75000"/>
                  </a:schemeClr>
                </a:solidFill>
                <a:latin typeface="Palatino Linotype" pitchFamily="18" charset="0"/>
              </a:rPr>
            </a:br>
            <a:r>
              <a:rPr lang="el-GR" sz="2000" b="1" i="1" dirty="0" smtClean="0">
                <a:solidFill>
                  <a:schemeClr val="tx2">
                    <a:lumMod val="75000"/>
                  </a:schemeClr>
                </a:solidFill>
                <a:latin typeface="Palatino Linotype" pitchFamily="18" charset="0"/>
              </a:rPr>
              <a:t>(</a:t>
            </a:r>
            <a:r>
              <a:rPr lang="el-GR" sz="2000" b="1" dirty="0" smtClean="0">
                <a:solidFill>
                  <a:schemeClr val="tx2">
                    <a:lumMod val="75000"/>
                  </a:schemeClr>
                </a:solidFill>
                <a:latin typeface="Palatino Linotype" pitchFamily="18" charset="0"/>
              </a:rPr>
              <a:t>Μαρτυρία Απόστολου Μυκονιάτη από το παραθαλάσσιο χωριό </a:t>
            </a:r>
            <a:r>
              <a:rPr lang="el-GR" sz="2000" b="1" dirty="0" err="1" smtClean="0">
                <a:solidFill>
                  <a:schemeClr val="tx2">
                    <a:lumMod val="75000"/>
                  </a:schemeClr>
                </a:solidFill>
                <a:latin typeface="Palatino Linotype" pitchFamily="18" charset="0"/>
              </a:rPr>
              <a:t>Ατζανός</a:t>
            </a:r>
            <a:r>
              <a:rPr lang="el-GR" sz="2000" b="1" dirty="0" smtClean="0">
                <a:solidFill>
                  <a:schemeClr val="tx2">
                    <a:lumMod val="75000"/>
                  </a:schemeClr>
                </a:solidFill>
                <a:latin typeface="Palatino Linotype" pitchFamily="18" charset="0"/>
              </a:rPr>
              <a:t>, κοντά στην Πέργαμο, απέναντι από τη Λέσβο).</a:t>
            </a:r>
            <a:br>
              <a:rPr lang="el-GR" sz="2000" b="1" dirty="0" smtClean="0">
                <a:solidFill>
                  <a:schemeClr val="tx2">
                    <a:lumMod val="75000"/>
                  </a:schemeClr>
                </a:solidFill>
                <a:latin typeface="Palatino Linotype" pitchFamily="18" charset="0"/>
              </a:rPr>
            </a:br>
            <a:endParaRPr lang="el-GR" sz="2000" b="1" dirty="0">
              <a:solidFill>
                <a:schemeClr val="tx2">
                  <a:lumMod val="75000"/>
                </a:schemeClr>
              </a:solidFill>
              <a:latin typeface="Palatino Linotype" pitchFamily="18" charset="0"/>
            </a:endParaRPr>
          </a:p>
        </p:txBody>
      </p:sp>
      <p:sp>
        <p:nvSpPr>
          <p:cNvPr id="3" name="2 - Υπότιτλος"/>
          <p:cNvSpPr>
            <a:spLocks noGrp="1"/>
          </p:cNvSpPr>
          <p:nvPr>
            <p:ph type="subTitle" idx="1"/>
          </p:nvPr>
        </p:nvSpPr>
        <p:spPr>
          <a:xfrm>
            <a:off x="357188" y="3643313"/>
            <a:ext cx="8501062" cy="2714625"/>
          </a:xfrm>
        </p:spPr>
        <p:txBody>
          <a:bodyPr rtlCol="0">
            <a:noAutofit/>
          </a:bodyPr>
          <a:lstStyle/>
          <a:p>
            <a:pPr algn="l" eaLnBrk="1" fontAlgn="auto" hangingPunct="1">
              <a:spcAft>
                <a:spcPts val="0"/>
              </a:spcAft>
              <a:buFont typeface="Arial" pitchFamily="34" charset="0"/>
              <a:buNone/>
              <a:defRPr/>
            </a:pPr>
            <a:endParaRPr lang="el-GR" sz="1800" b="1" dirty="0" smtClean="0">
              <a:latin typeface="Palatino Linotype" pitchFamily="18" charset="0"/>
            </a:endParaRPr>
          </a:p>
          <a:p>
            <a:pPr algn="l" eaLnBrk="1" fontAlgn="auto" hangingPunct="1">
              <a:spcAft>
                <a:spcPts val="0"/>
              </a:spcAft>
              <a:buFont typeface="Arial" pitchFamily="34" charset="0"/>
              <a:buNone/>
              <a:defRPr/>
            </a:pPr>
            <a:r>
              <a:rPr lang="el-GR" sz="1800" b="1" dirty="0" smtClean="0">
                <a:solidFill>
                  <a:schemeClr val="tx2">
                    <a:lumMod val="75000"/>
                  </a:schemeClr>
                </a:solidFill>
                <a:latin typeface="Palatino Linotype" pitchFamily="18" charset="0"/>
              </a:rPr>
              <a:t>       2. Πήγαμε πάλι στη Θεσσαλία. Βάλαμε καπνά στον Αλμυρό• δουλέψαμε   όλοι, νέοι, γέροι, γυναίκες και παιδιά. Είχε όμως ελονοσία και μας θέρισε• πέθαναν οι μισοί. Ο τόπος μας ξεπάστρεψε. Κερδίσαμε πολλά, μα τί τα θες; Μετά φοβηθήκαμε την αρρώστια και πήγαμε στη Θήβα. Μείναμε κι εκεί λίγο και κάναμε καπνά, μετά πήραμε αποζημίωση κι ήρθαμε δω. Μπήκαμε σε καλές δουλειές. Ο αδερφός μου έπιασε δουλειά στο σιδηρόδρομο- εγώ έγινα φορτοεκφορτωτής στο σταθμό. Πήρα και σπιτάκι στην Καισαριανή το '26.</a:t>
            </a:r>
          </a:p>
          <a:p>
            <a:pPr algn="l" eaLnBrk="1" fontAlgn="auto" hangingPunct="1">
              <a:spcAft>
                <a:spcPts val="0"/>
              </a:spcAft>
              <a:buFont typeface="Arial" pitchFamily="34" charset="0"/>
              <a:buNone/>
              <a:defRPr/>
            </a:pPr>
            <a:r>
              <a:rPr lang="el-GR" sz="1800" b="1" i="1" dirty="0" smtClean="0">
                <a:solidFill>
                  <a:schemeClr val="tx2">
                    <a:lumMod val="75000"/>
                  </a:schemeClr>
                </a:solidFill>
                <a:latin typeface="Palatino Linotype" pitchFamily="18" charset="0"/>
              </a:rPr>
              <a:t>(Μαρτυρία Ευάγγελου </a:t>
            </a:r>
            <a:r>
              <a:rPr lang="el-GR" sz="1800" b="1" i="1" dirty="0" err="1" smtClean="0">
                <a:solidFill>
                  <a:schemeClr val="tx2">
                    <a:lumMod val="75000"/>
                  </a:schemeClr>
                </a:solidFill>
                <a:latin typeface="Palatino Linotype" pitchFamily="18" charset="0"/>
              </a:rPr>
              <a:t>Γκάλα</a:t>
            </a:r>
            <a:r>
              <a:rPr lang="el-GR" sz="1800" b="1" i="1" dirty="0" smtClean="0">
                <a:solidFill>
                  <a:schemeClr val="tx2">
                    <a:lumMod val="75000"/>
                  </a:schemeClr>
                </a:solidFill>
                <a:latin typeface="Palatino Linotype" pitchFamily="18" charset="0"/>
              </a:rPr>
              <a:t> από το χωριό </a:t>
            </a:r>
            <a:r>
              <a:rPr lang="el-GR" sz="1800" b="1" i="1" dirty="0" err="1" smtClean="0">
                <a:solidFill>
                  <a:schemeClr val="tx2">
                    <a:lumMod val="75000"/>
                  </a:schemeClr>
                </a:solidFill>
                <a:latin typeface="Palatino Linotype" pitchFamily="18" charset="0"/>
              </a:rPr>
              <a:t>Κόλντερε</a:t>
            </a:r>
            <a:r>
              <a:rPr lang="el-GR" sz="1800" b="1" i="1" dirty="0" smtClean="0">
                <a:solidFill>
                  <a:schemeClr val="tx2">
                    <a:lumMod val="75000"/>
                  </a:schemeClr>
                </a:solidFill>
                <a:latin typeface="Palatino Linotype" pitchFamily="18" charset="0"/>
              </a:rPr>
              <a:t>, κοντά στη Μαγνησία).</a:t>
            </a:r>
            <a:endParaRPr lang="el-GR" sz="1800" b="1" dirty="0" smtClean="0">
              <a:solidFill>
                <a:schemeClr val="tx2">
                  <a:lumMod val="75000"/>
                </a:schemeClr>
              </a:solidFill>
              <a:latin typeface="Palatino Linotype" pitchFamily="18" charset="0"/>
            </a:endParaRPr>
          </a:p>
          <a:p>
            <a:pPr eaLnBrk="1" fontAlgn="auto" hangingPunct="1">
              <a:spcAft>
                <a:spcPts val="0"/>
              </a:spcAft>
              <a:buFont typeface="Arial" pitchFamily="34" charset="0"/>
              <a:buNone/>
              <a:defRPr/>
            </a:pPr>
            <a:endParaRPr lang="el-G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TextBox"/>
          <p:cNvSpPr txBox="1">
            <a:spLocks noChangeArrowheads="1"/>
          </p:cNvSpPr>
          <p:nvPr/>
        </p:nvSpPr>
        <p:spPr bwMode="auto">
          <a:xfrm>
            <a:off x="428625" y="571500"/>
            <a:ext cx="7572375" cy="6555641"/>
          </a:xfrm>
          <a:prstGeom prst="rect">
            <a:avLst/>
          </a:prstGeom>
          <a:noFill/>
          <a:ln w="9525">
            <a:noFill/>
            <a:miter lim="800000"/>
            <a:headEnd/>
            <a:tailEnd/>
          </a:ln>
        </p:spPr>
        <p:txBody>
          <a:bodyPr>
            <a:spAutoFit/>
          </a:bodyPr>
          <a:lstStyle/>
          <a:p>
            <a:r>
              <a:rPr lang="el-GR" sz="2000" b="1" dirty="0">
                <a:solidFill>
                  <a:schemeClr val="tx2">
                    <a:lumMod val="75000"/>
                  </a:schemeClr>
                </a:solidFill>
                <a:latin typeface="Palatino Linotype" pitchFamily="18" charset="0"/>
              </a:rPr>
              <a:t>Μαρτυρίες </a:t>
            </a:r>
            <a:r>
              <a:rPr lang="el-GR" sz="2000" b="1" dirty="0" err="1">
                <a:solidFill>
                  <a:schemeClr val="tx2">
                    <a:lumMod val="75000"/>
                  </a:schemeClr>
                </a:solidFill>
                <a:latin typeface="Palatino Linotype" pitchFamily="18" charset="0"/>
              </a:rPr>
              <a:t>Μικρασιατών</a:t>
            </a:r>
            <a:r>
              <a:rPr lang="el-GR" sz="2000" b="1" dirty="0">
                <a:solidFill>
                  <a:schemeClr val="tx2">
                    <a:lumMod val="75000"/>
                  </a:schemeClr>
                </a:solidFill>
                <a:latin typeface="Palatino Linotype" pitchFamily="18" charset="0"/>
              </a:rPr>
              <a:t> προσφύγων για την άφιξη τους στην Ελλάδα</a:t>
            </a:r>
          </a:p>
          <a:p>
            <a:r>
              <a:rPr lang="el-GR" sz="2000" b="1" dirty="0">
                <a:solidFill>
                  <a:schemeClr val="tx2">
                    <a:lumMod val="75000"/>
                  </a:schemeClr>
                </a:solidFill>
                <a:latin typeface="Palatino Linotype" pitchFamily="18" charset="0"/>
              </a:rPr>
              <a:t>Όταν ήρθαμε στη Χίο ήμαστε περισσότεροι από τους ντόπιους. Υποφέραμε εμείς, αλλά υπόφερε κι η Χίος πολύ. Ούτε αγκάθια δεν είχαν μείνει. Άλλος πήγαινε για ξύλα, άλλος για κουκουνάρες ... Μας κυνηγούσαν πολύ οι αγροφύλακες κι όλος ο κόσμος. Άλλος ζητιάνευε, άλλος πήγαινε στα περιβόλια. </a:t>
            </a:r>
            <a:r>
              <a:rPr lang="el-GR" sz="2000" b="1" dirty="0" err="1">
                <a:solidFill>
                  <a:schemeClr val="tx2">
                    <a:lumMod val="75000"/>
                  </a:schemeClr>
                </a:solidFill>
                <a:latin typeface="Palatino Linotype" pitchFamily="18" charset="0"/>
              </a:rPr>
              <a:t>Ό,τι</a:t>
            </a:r>
            <a:r>
              <a:rPr lang="el-GR" sz="2000" b="1" dirty="0">
                <a:solidFill>
                  <a:schemeClr val="tx2">
                    <a:lumMod val="75000"/>
                  </a:schemeClr>
                </a:solidFill>
                <a:latin typeface="Palatino Linotype" pitchFamily="18" charset="0"/>
              </a:rPr>
              <a:t> έβρισκε ο καθένας, έπαιρνε για να ζήσει.</a:t>
            </a:r>
          </a:p>
          <a:p>
            <a:r>
              <a:rPr lang="el-GR" sz="2000" b="1" dirty="0">
                <a:solidFill>
                  <a:schemeClr val="tx2">
                    <a:lumMod val="75000"/>
                  </a:schemeClr>
                </a:solidFill>
                <a:latin typeface="Palatino Linotype" pitchFamily="18" charset="0"/>
              </a:rPr>
              <a:t>Στη Χίο έμεινα ένα χρόνο. Μετά πήγα Πάτρα, Κόρινθο και τελικά στο Βέλο. Εκεί έκανα μερικά χρόνια, έχω και σπίτι. Από το Βέλο ήρθα στην Αθήνα και μετά πήγα στην Αλεξανδρούπολη, στην αδελφή μου, κι άνοιξα εστιατόριο. Σε λίγο μου κάηκε το μαγαζί κι άνοιξα άλλο εξοχικό. Εντωμεταξύ αρρώστησα και ξαναγύρισα στο Βέλο. Εκεί καλλιεργούσα περιβόλια. Έφυγα όμως πάλι κι ήρθα στην Αθήνα για καλύτερα.</a:t>
            </a:r>
          </a:p>
          <a:p>
            <a:r>
              <a:rPr lang="el-GR" sz="2000" b="1" i="1" dirty="0">
                <a:solidFill>
                  <a:schemeClr val="tx2">
                    <a:lumMod val="75000"/>
                  </a:schemeClr>
                </a:solidFill>
                <a:latin typeface="Palatino Linotype" pitchFamily="18" charset="0"/>
              </a:rPr>
              <a:t>(Μαρτυρία Νικολάου Παπανικολάου από το χωριό </a:t>
            </a:r>
            <a:r>
              <a:rPr lang="el-GR" sz="2000" b="1" i="1" dirty="0" err="1">
                <a:solidFill>
                  <a:schemeClr val="tx2">
                    <a:lumMod val="75000"/>
                  </a:schemeClr>
                </a:solidFill>
                <a:latin typeface="Palatino Linotype" pitchFamily="18" charset="0"/>
              </a:rPr>
              <a:t>Σαζάκι</a:t>
            </a:r>
            <a:r>
              <a:rPr lang="el-GR" sz="2000" b="1" i="1" dirty="0">
                <a:solidFill>
                  <a:schemeClr val="tx2">
                    <a:lumMod val="75000"/>
                  </a:schemeClr>
                </a:solidFill>
                <a:latin typeface="Palatino Linotype" pitchFamily="18" charset="0"/>
              </a:rPr>
              <a:t> που βρίσκεται στη χερσόνησο της Ερυθραίας, απέναντι από τη Χίο).</a:t>
            </a:r>
            <a:endParaRPr lang="el-GR" sz="2000" b="1" dirty="0">
              <a:solidFill>
                <a:schemeClr val="tx2">
                  <a:lumMod val="75000"/>
                </a:schemeClr>
              </a:solidFill>
              <a:latin typeface="Palatino Linotype" pitchFamily="18" charset="0"/>
            </a:endParaRPr>
          </a:p>
          <a:p>
            <a:endParaRPr lang="el-GR" sz="20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TextBox"/>
          <p:cNvSpPr txBox="1">
            <a:spLocks noChangeArrowheads="1"/>
          </p:cNvSpPr>
          <p:nvPr/>
        </p:nvSpPr>
        <p:spPr bwMode="auto">
          <a:xfrm>
            <a:off x="500063" y="500063"/>
            <a:ext cx="7572375" cy="5078412"/>
          </a:xfrm>
          <a:prstGeom prst="rect">
            <a:avLst/>
          </a:prstGeom>
          <a:noFill/>
          <a:ln w="9525">
            <a:noFill/>
            <a:miter lim="800000"/>
            <a:headEnd/>
            <a:tailEnd/>
          </a:ln>
        </p:spPr>
        <p:txBody>
          <a:bodyPr>
            <a:spAutoFit/>
          </a:bodyPr>
          <a:lstStyle/>
          <a:p>
            <a:r>
              <a:rPr lang="el-GR" b="1" dirty="0">
                <a:latin typeface="Calibri" pitchFamily="34" charset="0"/>
              </a:rPr>
              <a:t> </a:t>
            </a:r>
            <a:r>
              <a:rPr lang="el-GR" b="1" dirty="0">
                <a:solidFill>
                  <a:schemeClr val="tx2">
                    <a:lumMod val="75000"/>
                  </a:schemeClr>
                </a:solidFill>
                <a:latin typeface="Palatino Linotype" pitchFamily="18" charset="0"/>
              </a:rPr>
              <a:t>Μαρτυρίες </a:t>
            </a:r>
            <a:r>
              <a:rPr lang="el-GR" b="1" dirty="0" err="1">
                <a:solidFill>
                  <a:schemeClr val="tx2">
                    <a:lumMod val="75000"/>
                  </a:schemeClr>
                </a:solidFill>
                <a:latin typeface="Palatino Linotype" pitchFamily="18" charset="0"/>
              </a:rPr>
              <a:t>Μικρασιατών</a:t>
            </a:r>
            <a:r>
              <a:rPr lang="el-GR" b="1" dirty="0">
                <a:solidFill>
                  <a:schemeClr val="tx2">
                    <a:lumMod val="75000"/>
                  </a:schemeClr>
                </a:solidFill>
                <a:latin typeface="Palatino Linotype" pitchFamily="18" charset="0"/>
              </a:rPr>
              <a:t> προσφύγων για την άφιξη τους στην Ελλάδα</a:t>
            </a:r>
          </a:p>
          <a:p>
            <a:r>
              <a:rPr lang="el-GR" b="1" dirty="0">
                <a:solidFill>
                  <a:schemeClr val="tx2">
                    <a:lumMod val="75000"/>
                  </a:schemeClr>
                </a:solidFill>
                <a:latin typeface="Palatino Linotype" pitchFamily="18" charset="0"/>
              </a:rPr>
              <a:t>Όσοι μείναμε ζωντανοί στη Θεσσαλονίκη, μας φέρανε εδώ στην Τούμπα. Βάλαμε στην ξυλένια εκκλησιά το εικόνισμα του Ταξιάρχη μας. Μπήκαμε κι εμείς στα </a:t>
            </a:r>
            <a:r>
              <a:rPr lang="el-GR" b="1" dirty="0" err="1">
                <a:solidFill>
                  <a:schemeClr val="tx2">
                    <a:lumMod val="75000"/>
                  </a:schemeClr>
                </a:solidFill>
                <a:latin typeface="Palatino Linotype" pitchFamily="18" charset="0"/>
              </a:rPr>
              <a:t>θαλάματα</a:t>
            </a:r>
            <a:r>
              <a:rPr lang="el-GR" b="1" dirty="0">
                <a:solidFill>
                  <a:schemeClr val="tx2">
                    <a:lumMod val="75000"/>
                  </a:schemeClr>
                </a:solidFill>
                <a:latin typeface="Palatino Linotype" pitchFamily="18" charset="0"/>
              </a:rPr>
              <a:t> [=στρατιωτικοί θάλαμοι]. Έπειτα μας </a:t>
            </a:r>
            <a:r>
              <a:rPr lang="el-GR" b="1" dirty="0" err="1">
                <a:solidFill>
                  <a:schemeClr val="tx2">
                    <a:lumMod val="75000"/>
                  </a:schemeClr>
                </a:solidFill>
                <a:latin typeface="Palatino Linotype" pitchFamily="18" charset="0"/>
              </a:rPr>
              <a:t>χτίσαν</a:t>
            </a:r>
            <a:r>
              <a:rPr lang="el-GR" b="1" dirty="0">
                <a:solidFill>
                  <a:schemeClr val="tx2">
                    <a:lumMod val="75000"/>
                  </a:schemeClr>
                </a:solidFill>
                <a:latin typeface="Palatino Linotype" pitchFamily="18" charset="0"/>
              </a:rPr>
              <a:t> σπίτια. Όταν πια μπήκαμε σε σπίτι, πολύ χαρήκαμε.</a:t>
            </a:r>
          </a:p>
          <a:p>
            <a:r>
              <a:rPr lang="el-GR" b="1" dirty="0">
                <a:solidFill>
                  <a:schemeClr val="tx2">
                    <a:lumMod val="75000"/>
                  </a:schemeClr>
                </a:solidFill>
                <a:latin typeface="Palatino Linotype" pitchFamily="18" charset="0"/>
              </a:rPr>
              <a:t>— Δόξα σοι ο Θεός, λέγαμε, σπίτι είναι! Σπίτι! Τη νύχτα θα κλειδώνουμε την πόρτα!</a:t>
            </a:r>
          </a:p>
          <a:p>
            <a:r>
              <a:rPr lang="el-GR" b="1" dirty="0">
                <a:solidFill>
                  <a:schemeClr val="tx2">
                    <a:lumMod val="75000"/>
                  </a:schemeClr>
                </a:solidFill>
                <a:latin typeface="Palatino Linotype" pitchFamily="18" charset="0"/>
              </a:rPr>
              <a:t>Και στήσαμε πια τα εικονοστάσια μας στα ντουβάρια, σ' αληθινά ντουβάρια. Δεν το πιστεύαμε στην αρχή. Τη νύχτα ξυπνούσαμε: - Αλήθεια, σε σπίτι είμαστε; λέγαμε.</a:t>
            </a:r>
          </a:p>
          <a:p>
            <a:r>
              <a:rPr lang="el-GR" b="1" dirty="0">
                <a:solidFill>
                  <a:schemeClr val="tx2">
                    <a:lumMod val="75000"/>
                  </a:schemeClr>
                </a:solidFill>
                <a:latin typeface="Palatino Linotype" pitchFamily="18" charset="0"/>
              </a:rPr>
              <a:t>Μέσα στη νύχτα σηκωνόμαστε. Πηγαίναμε στο εικονοστάσι και προσκυνούσαμε. «Δόξα σοι, ο Θεός!» λέγαμε και ξαναλέγαμε στην αρχή. Έπειτα κι αυτό το συνηθίσαμε.</a:t>
            </a:r>
          </a:p>
          <a:p>
            <a:r>
              <a:rPr lang="el-GR" b="1" i="1" dirty="0">
                <a:solidFill>
                  <a:schemeClr val="tx2">
                    <a:lumMod val="75000"/>
                  </a:schemeClr>
                </a:solidFill>
                <a:latin typeface="Palatino Linotype" pitchFamily="18" charset="0"/>
              </a:rPr>
              <a:t>(Μαρτυρία Καλλισθένης </a:t>
            </a:r>
            <a:r>
              <a:rPr lang="el-GR" b="1" i="1" dirty="0" err="1">
                <a:solidFill>
                  <a:schemeClr val="tx2">
                    <a:lumMod val="75000"/>
                  </a:schemeClr>
                </a:solidFill>
                <a:latin typeface="Palatino Linotype" pitchFamily="18" charset="0"/>
              </a:rPr>
              <a:t>Καλλίδου</a:t>
            </a:r>
            <a:r>
              <a:rPr lang="el-GR" b="1" i="1" dirty="0">
                <a:solidFill>
                  <a:schemeClr val="tx2">
                    <a:lumMod val="75000"/>
                  </a:schemeClr>
                </a:solidFill>
                <a:latin typeface="Palatino Linotype" pitchFamily="18" charset="0"/>
              </a:rPr>
              <a:t> από το χωριό </a:t>
            </a:r>
            <a:r>
              <a:rPr lang="el-GR" b="1" i="1" dirty="0" err="1">
                <a:solidFill>
                  <a:schemeClr val="tx2">
                    <a:lumMod val="75000"/>
                  </a:schemeClr>
                </a:solidFill>
                <a:latin typeface="Palatino Linotype" pitchFamily="18" charset="0"/>
              </a:rPr>
              <a:t>Φερτέκι</a:t>
            </a:r>
            <a:r>
              <a:rPr lang="el-GR" b="1" i="1" dirty="0">
                <a:solidFill>
                  <a:schemeClr val="tx2">
                    <a:lumMod val="75000"/>
                  </a:schemeClr>
                </a:solidFill>
                <a:latin typeface="Palatino Linotype" pitchFamily="18" charset="0"/>
              </a:rPr>
              <a:t> της Καππαδοκίας, κοντά στη </a:t>
            </a:r>
            <a:r>
              <a:rPr lang="el-GR" b="1" i="1" dirty="0" err="1">
                <a:solidFill>
                  <a:schemeClr val="tx2">
                    <a:lumMod val="75000"/>
                  </a:schemeClr>
                </a:solidFill>
                <a:latin typeface="Palatino Linotype" pitchFamily="18" charset="0"/>
              </a:rPr>
              <a:t>Νίγδή</a:t>
            </a:r>
            <a:r>
              <a:rPr lang="el-GR" b="1" i="1" dirty="0">
                <a:solidFill>
                  <a:schemeClr val="tx2">
                    <a:lumMod val="75000"/>
                  </a:schemeClr>
                </a:solidFill>
                <a:latin typeface="Palatino Linotype" pitchFamily="18" charset="0"/>
              </a:rPr>
              <a:t>).</a:t>
            </a:r>
            <a:endParaRPr lang="el-GR" b="1" dirty="0">
              <a:solidFill>
                <a:schemeClr val="tx2">
                  <a:lumMod val="75000"/>
                </a:schemeClr>
              </a:solidFill>
              <a:latin typeface="Palatino Linotype" pitchFamily="18" charset="0"/>
            </a:endParaRPr>
          </a:p>
          <a:p>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r>
              <a:rPr lang="el-GR" sz="2800" dirty="0" smtClean="0">
                <a:solidFill>
                  <a:schemeClr val="accent6"/>
                </a:solidFill>
                <a:latin typeface="Palatino Linotype" pitchFamily="18" charset="0"/>
              </a:rPr>
              <a:t>ΠΡΟΛΟΓΟΣ</a:t>
            </a:r>
          </a:p>
        </p:txBody>
      </p:sp>
      <p:sp>
        <p:nvSpPr>
          <p:cNvPr id="3" name="2 - Θέση περιεχομένου"/>
          <p:cNvSpPr>
            <a:spLocks noGrp="1"/>
          </p:cNvSpPr>
          <p:nvPr>
            <p:ph idx="1"/>
          </p:nvPr>
        </p:nvSpPr>
        <p:spPr>
          <a:xfrm>
            <a:off x="500034" y="1071546"/>
            <a:ext cx="8143932" cy="5786454"/>
          </a:xfrm>
        </p:spPr>
        <p:txBody>
          <a:bodyPr rtlCol="0">
            <a:normAutofit fontScale="55000" lnSpcReduction="20000"/>
          </a:bodyPr>
          <a:lstStyle/>
          <a:p>
            <a:pPr eaLnBrk="1" fontAlgn="auto" hangingPunct="1">
              <a:spcAft>
                <a:spcPts val="0"/>
              </a:spcAft>
              <a:buFont typeface="Arial" pitchFamily="34" charset="0"/>
              <a:buChar char="•"/>
              <a:defRPr/>
            </a:pPr>
            <a:endParaRPr lang="en" dirty="0" smtClean="0">
              <a:solidFill>
                <a:srgbClr val="FFC000"/>
              </a:solidFill>
            </a:endParaRPr>
          </a:p>
          <a:p>
            <a:pPr eaLnBrk="1" fontAlgn="auto" hangingPunct="1">
              <a:spcAft>
                <a:spcPts val="0"/>
              </a:spcAft>
              <a:buFont typeface="Arial" pitchFamily="34" charset="0"/>
              <a:buChar char="•"/>
              <a:defRPr/>
            </a:pPr>
            <a:r>
              <a:rPr lang="el-GR" sz="4400" dirty="0" smtClean="0">
                <a:solidFill>
                  <a:schemeClr val="accent6"/>
                </a:solidFill>
                <a:latin typeface="Palatino Linotype" pitchFamily="18" charset="0"/>
              </a:rPr>
              <a:t>Η εργασία μας αποσκοπεί στο να δώσει στον αναγνώστη ορισμένες πληροφορίες  σχετικά με το πώς δουλεύει ένας ρεπόρτερ -δημοσιογράφος και πώς πρέπει κατά τη γνώμη μας να προσεγγίσουμε ένα κοινωνικό ζήτημα- που είναι οι πρόσφυγες- μέσα από μια δημοσιογραφική ματιά .</a:t>
            </a:r>
          </a:p>
          <a:p>
            <a:pPr eaLnBrk="1" fontAlgn="auto" hangingPunct="1">
              <a:spcAft>
                <a:spcPts val="0"/>
              </a:spcAft>
              <a:buFont typeface="Arial" pitchFamily="34" charset="0"/>
              <a:buChar char="•"/>
              <a:defRPr/>
            </a:pPr>
            <a:r>
              <a:rPr lang="el-GR" sz="4400" dirty="0" smtClean="0">
                <a:solidFill>
                  <a:schemeClr val="accent6"/>
                </a:solidFill>
                <a:latin typeface="Palatino Linotype" pitchFamily="18" charset="0"/>
              </a:rPr>
              <a:t> Θελήσαμε να μπούμε για λίγο στη θέση των δημοσιογράφων και να μυηθούμε στα μυστικά της δημοσιογραφίας καθώς στις μέρες μας υπάρχει πολλή δυσαρέσκεια για το είδος και την ποιότητα των ειδήσεων και των πληροφοριών που λαμβάνουμε καθημερινά </a:t>
            </a:r>
            <a:r>
              <a:rPr lang="el-GR" sz="4400" dirty="0" err="1" smtClean="0">
                <a:solidFill>
                  <a:schemeClr val="accent6"/>
                </a:solidFill>
                <a:latin typeface="Palatino Linotype" pitchFamily="18" charset="0"/>
              </a:rPr>
              <a:t>απο</a:t>
            </a:r>
            <a:r>
              <a:rPr lang="el-GR" sz="4400" dirty="0" smtClean="0">
                <a:solidFill>
                  <a:schemeClr val="accent6"/>
                </a:solidFill>
                <a:latin typeface="Palatino Linotype" pitchFamily="18" charset="0"/>
              </a:rPr>
              <a:t> τα Μ.Μ.Ε.  </a:t>
            </a:r>
          </a:p>
          <a:p>
            <a:pPr eaLnBrk="1" fontAlgn="auto" hangingPunct="1">
              <a:spcAft>
                <a:spcPts val="0"/>
              </a:spcAft>
              <a:buFont typeface="Arial" pitchFamily="34" charset="0"/>
              <a:buChar char="•"/>
              <a:defRPr/>
            </a:pPr>
            <a:r>
              <a:rPr lang="el-GR" sz="4400" dirty="0" smtClean="0">
                <a:solidFill>
                  <a:schemeClr val="accent6"/>
                </a:solidFill>
                <a:latin typeface="Palatino Linotype" pitchFamily="18" charset="0"/>
              </a:rPr>
              <a:t>Αποσκοπούμε στο να δημιουργήσουμε ένα ρεπορτάζ σχετικά με τους πρόσφυγες που βρίσκονται στην Ελλάδα σήμερα με κάποιες ιστορικές αναφορές.</a:t>
            </a:r>
          </a:p>
          <a:p>
            <a:pPr eaLnBrk="1" fontAlgn="auto" hangingPunct="1">
              <a:spcAft>
                <a:spcPts val="0"/>
              </a:spcAft>
              <a:buFont typeface="Arial" pitchFamily="34" charset="0"/>
              <a:buChar char="•"/>
              <a:defRPr/>
            </a:pPr>
            <a:r>
              <a:rPr lang="el-GR" sz="4400" dirty="0" smtClean="0">
                <a:solidFill>
                  <a:schemeClr val="accent6"/>
                </a:solidFill>
                <a:latin typeface="Palatino Linotype" pitchFamily="18" charset="0"/>
              </a:rPr>
              <a:t>Ελπίζουμε να ανταποκριθούμε ικανοποιητικά. </a:t>
            </a:r>
          </a:p>
          <a:p>
            <a:pPr eaLnBrk="1" fontAlgn="auto" hangingPunct="1">
              <a:spcAft>
                <a:spcPts val="0"/>
              </a:spcAft>
              <a:buFont typeface="Arial" pitchFamily="34" charset="0"/>
              <a:buChar char="•"/>
              <a:defRPr/>
            </a:pPr>
            <a:endParaRPr lang="en" sz="3800" dirty="0" smtClean="0">
              <a:solidFill>
                <a:srgbClr val="FFC000"/>
              </a:solidFill>
            </a:endParaRPr>
          </a:p>
          <a:p>
            <a:pPr eaLnBrk="1" fontAlgn="auto" hangingPunct="1">
              <a:spcAft>
                <a:spcPts val="0"/>
              </a:spcAft>
              <a:buFont typeface="Arial" pitchFamily="34" charset="0"/>
              <a:buChar char="•"/>
              <a:defRPr/>
            </a:pPr>
            <a:endParaRPr lang="el-GR" dirty="0">
              <a:solidFill>
                <a:srgbClr val="FFC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TextBox"/>
          <p:cNvSpPr txBox="1">
            <a:spLocks noChangeArrowheads="1"/>
          </p:cNvSpPr>
          <p:nvPr/>
        </p:nvSpPr>
        <p:spPr bwMode="auto">
          <a:xfrm>
            <a:off x="1143000" y="285750"/>
            <a:ext cx="7072313" cy="6001643"/>
          </a:xfrm>
          <a:prstGeom prst="rect">
            <a:avLst/>
          </a:prstGeom>
          <a:noFill/>
          <a:ln w="9525">
            <a:noFill/>
            <a:miter lim="800000"/>
            <a:headEnd/>
            <a:tailEnd/>
          </a:ln>
        </p:spPr>
        <p:txBody>
          <a:bodyPr>
            <a:spAutoFit/>
          </a:bodyPr>
          <a:lstStyle/>
          <a:p>
            <a:r>
              <a:rPr lang="el-GR" sz="1600" b="1" dirty="0">
                <a:solidFill>
                  <a:schemeClr val="tx2">
                    <a:lumMod val="75000"/>
                  </a:schemeClr>
                </a:solidFill>
                <a:latin typeface="Calibri" pitchFamily="34" charset="0"/>
              </a:rPr>
              <a:t> </a:t>
            </a:r>
            <a:r>
              <a:rPr lang="el-GR" sz="1600" b="1" dirty="0">
                <a:solidFill>
                  <a:schemeClr val="tx2">
                    <a:lumMod val="75000"/>
                  </a:schemeClr>
                </a:solidFill>
                <a:latin typeface="Palatino Linotype" pitchFamily="18" charset="0"/>
              </a:rPr>
              <a:t>Μαρτυρίες </a:t>
            </a:r>
            <a:r>
              <a:rPr lang="el-GR" sz="1600" b="1" dirty="0" err="1">
                <a:solidFill>
                  <a:schemeClr val="tx2">
                    <a:lumMod val="75000"/>
                  </a:schemeClr>
                </a:solidFill>
                <a:latin typeface="Palatino Linotype" pitchFamily="18" charset="0"/>
              </a:rPr>
              <a:t>Μικρασιατών</a:t>
            </a:r>
            <a:r>
              <a:rPr lang="el-GR" sz="1600" b="1" dirty="0">
                <a:solidFill>
                  <a:schemeClr val="tx2">
                    <a:lumMod val="75000"/>
                  </a:schemeClr>
                </a:solidFill>
                <a:latin typeface="Palatino Linotype" pitchFamily="18" charset="0"/>
              </a:rPr>
              <a:t> προσφύγων για την άφιξή τους στην Ελλάδα</a:t>
            </a:r>
          </a:p>
          <a:p>
            <a:r>
              <a:rPr lang="el-GR" sz="1600" b="1" dirty="0">
                <a:solidFill>
                  <a:schemeClr val="tx2">
                    <a:lumMod val="75000"/>
                  </a:schemeClr>
                </a:solidFill>
                <a:latin typeface="Palatino Linotype" pitchFamily="18" charset="0"/>
              </a:rPr>
              <a:t>Το ταξίδι κράτησε δεκαέξι μέρες. Μετά τη Ρόδο πιάσαμε Πειραιά, μετά φτάσαμε στην Κέρκυρα. Ήταν παραμονή του Αγίου Σπυρίδωνος, 11 Δεκεμβρίου 1922. Έβρεχε. Βγήκαμε στην παραλία με καΐκια. Λένε: «Θα σας πάμε με αραμπάδες σ' ένα χωριό». Μας πήγαν στο χωριό Σταυρός• κάναμε τέσσερις ώρες ώσπου να φτάσουμε εκεί. Εμείς πηγαίναμε πεζή, τα πράγματα μόνο σε αραμπάδες. Και να βρεχόμαστε σ' όλο αυτό το διάστημα...</a:t>
            </a:r>
          </a:p>
          <a:p>
            <a:r>
              <a:rPr lang="el-GR" sz="1600" b="1" dirty="0">
                <a:solidFill>
                  <a:schemeClr val="tx2">
                    <a:lumMod val="75000"/>
                  </a:schemeClr>
                </a:solidFill>
                <a:latin typeface="Palatino Linotype" pitchFamily="18" charset="0"/>
              </a:rPr>
              <a:t>Άλλους έβαλαν στην εκκλησία του χωριού, άλλους στο σχολείο, άλλους σε σπίτια. Δεν ρωτάει κανένας: «Ποιοι είστε, τί θέλετε; » Μια αδιαφορία. Δεν μας έδωσαν τίποτα να φάμε. Δεν είχαν κι αυτοί, τί να μας δώσουν; Μια «καλημέρα» μόνο μας έλεγαν. Καλή ήταν κι αυτή. Ευτυχώς είχαμε μαζί μας ψωμί....</a:t>
            </a:r>
          </a:p>
          <a:p>
            <a:r>
              <a:rPr lang="el-GR" sz="1600" b="1" dirty="0">
                <a:solidFill>
                  <a:schemeClr val="tx2">
                    <a:lumMod val="75000"/>
                  </a:schemeClr>
                </a:solidFill>
                <a:latin typeface="Palatino Linotype" pitchFamily="18" charset="0"/>
              </a:rPr>
              <a:t>Μας έφεραν στην Κέρκυρα, μας έβαλαν στο φρούριο, στις εκεί παράγκες. Μεγάλο Σάββατο ήτανε. Έρχεται ένας αέρας και τις παίρνει τις παράγκες. Τί να κάνουμε; Πήγαμε στην εκκλησία του </a:t>
            </a:r>
            <a:r>
              <a:rPr lang="el-GR" sz="1600" b="1" dirty="0" err="1">
                <a:solidFill>
                  <a:schemeClr val="tx2">
                    <a:lumMod val="75000"/>
                  </a:schemeClr>
                </a:solidFill>
                <a:latin typeface="Palatino Linotype" pitchFamily="18" charset="0"/>
              </a:rPr>
              <a:t>Άι</a:t>
            </a:r>
            <a:r>
              <a:rPr lang="el-GR" sz="1600" b="1" dirty="0">
                <a:solidFill>
                  <a:schemeClr val="tx2">
                    <a:lumMod val="75000"/>
                  </a:schemeClr>
                </a:solidFill>
                <a:latin typeface="Palatino Linotype" pitchFamily="18" charset="0"/>
              </a:rPr>
              <a:t>-Γιώργη, εκεί κοντά. ...</a:t>
            </a:r>
          </a:p>
          <a:p>
            <a:r>
              <a:rPr lang="el-GR" sz="1600" b="1" dirty="0">
                <a:solidFill>
                  <a:schemeClr val="tx2">
                    <a:lumMod val="75000"/>
                  </a:schemeClr>
                </a:solidFill>
                <a:latin typeface="Palatino Linotype" pitchFamily="18" charset="0"/>
              </a:rPr>
              <a:t>Στην αρχή δεν ταιριάζαμε με τους Κερκυραίους. </a:t>
            </a:r>
            <a:r>
              <a:rPr lang="el-GR" sz="1600" b="1" dirty="0" err="1">
                <a:solidFill>
                  <a:schemeClr val="tx2">
                    <a:lumMod val="75000"/>
                  </a:schemeClr>
                </a:solidFill>
                <a:latin typeface="Palatino Linotype" pitchFamily="18" charset="0"/>
              </a:rPr>
              <a:t>Αλλες</a:t>
            </a:r>
            <a:r>
              <a:rPr lang="el-GR" sz="1600" b="1" dirty="0">
                <a:solidFill>
                  <a:schemeClr val="tx2">
                    <a:lumMod val="75000"/>
                  </a:schemeClr>
                </a:solidFill>
                <a:latin typeface="Palatino Linotype" pitchFamily="18" charset="0"/>
              </a:rPr>
              <a:t> συνήθειες αυτοί, άλλες συνήθειες εμείς. Γλώσσα δεν ξέραμε, δεν μπορούσαμε να συνεννοηθούμε μαζί τους. Μετά όμως τα φτιάξαμε. Πολλά συνοικέσια έγιναν• Κερκυραίοι πήραν προσφυγοπούλες.</a:t>
            </a:r>
          </a:p>
          <a:p>
            <a:r>
              <a:rPr lang="el-GR" sz="1600" b="1" i="1" dirty="0">
                <a:solidFill>
                  <a:schemeClr val="tx2">
                    <a:lumMod val="75000"/>
                  </a:schemeClr>
                </a:solidFill>
                <a:latin typeface="Palatino Linotype" pitchFamily="18" charset="0"/>
              </a:rPr>
              <a:t>(Μαρτυρία Ελένης </a:t>
            </a:r>
            <a:r>
              <a:rPr lang="el-GR" sz="1600" b="1" i="1" dirty="0" err="1">
                <a:solidFill>
                  <a:schemeClr val="tx2">
                    <a:lumMod val="75000"/>
                  </a:schemeClr>
                </a:solidFill>
                <a:latin typeface="Palatino Linotype" pitchFamily="18" charset="0"/>
              </a:rPr>
              <a:t>Μαναήλογλου</a:t>
            </a:r>
            <a:r>
              <a:rPr lang="el-GR" sz="1600" b="1" i="1" dirty="0">
                <a:solidFill>
                  <a:schemeClr val="tx2">
                    <a:lumMod val="75000"/>
                  </a:schemeClr>
                </a:solidFill>
                <a:latin typeface="Palatino Linotype" pitchFamily="18" charset="0"/>
              </a:rPr>
              <a:t> από το Ικόνιο).</a:t>
            </a:r>
            <a:endParaRPr lang="el-GR" sz="1600" b="1" dirty="0">
              <a:solidFill>
                <a:schemeClr val="tx2">
                  <a:lumMod val="75000"/>
                </a:schemeClr>
              </a:solidFill>
              <a:latin typeface="Palatino Linotype" pitchFamily="18" charset="0"/>
            </a:endParaRPr>
          </a:p>
          <a:p>
            <a:endParaRPr lang="el-GR" sz="1600" dirty="0">
              <a:solidFill>
                <a:schemeClr val="tx2">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TextBox"/>
          <p:cNvSpPr txBox="1">
            <a:spLocks noChangeArrowheads="1"/>
          </p:cNvSpPr>
          <p:nvPr/>
        </p:nvSpPr>
        <p:spPr bwMode="auto">
          <a:xfrm>
            <a:off x="357188" y="4286250"/>
            <a:ext cx="7929562" cy="4800600"/>
          </a:xfrm>
          <a:prstGeom prst="rect">
            <a:avLst/>
          </a:prstGeom>
          <a:noFill/>
          <a:ln w="9525">
            <a:noFill/>
            <a:miter lim="800000"/>
            <a:headEnd/>
            <a:tailEnd/>
          </a:ln>
        </p:spPr>
        <p:txBody>
          <a:bodyPr>
            <a:spAutoFit/>
          </a:bodyPr>
          <a:lstStyle/>
          <a:p>
            <a:r>
              <a:rPr lang="el-GR">
                <a:latin typeface="Palatino Linotype" pitchFamily="18" charset="0"/>
              </a:rPr>
              <a:t> Η κινητικότητα των προσφύγων υπήρξε μεγάλη, ιδιαίτερα κατά τα πρώτα χρόνια. Οι πρόσφυγες γύριζαν από περιοχή σε περιοχή προκειμένου να βρουν το μέρος με τις καλύτερες συνθήκες για εγκατάσταση. Πολλοί πρόσφυγες, αν και δεν ήταν γεωργοί, είχαν δεχτεί ή ζητήσει να αποκατασταθούν ως αγρότες για να επωφεληθούν από τα δάνεια και τις παροχές της ΕΑΠ. Άλλοι πάλι μετακινούνταν προς τα αστικά κέντρα με σκοπό να παρουσιαστούν ως «αστοί» και να πάρουν με αυτόν τον τρόπο την αποζημίωση που δινόταν στους αστούς ανταλλάξιμους.</a:t>
            </a:r>
          </a:p>
          <a:p>
            <a:endParaRPr lang="el-GR">
              <a:latin typeface="Palatino Linotype" pitchFamily="18" charset="0"/>
            </a:endParaRPr>
          </a:p>
          <a:p>
            <a:endParaRPr lang="el-GR">
              <a:latin typeface="Palatino Linotype" pitchFamily="18" charset="0"/>
            </a:endParaRPr>
          </a:p>
          <a:p>
            <a:endParaRPr lang="el-GR">
              <a:latin typeface="Palatino Linotype" pitchFamily="18" charset="0"/>
            </a:endParaRPr>
          </a:p>
          <a:p>
            <a:endParaRPr lang="el-GR">
              <a:latin typeface="Palatino Linotype" pitchFamily="18" charset="0"/>
            </a:endParaRPr>
          </a:p>
          <a:p>
            <a:endParaRPr lang="el-GR">
              <a:latin typeface="Palatino Linotype" pitchFamily="18" charset="0"/>
            </a:endParaRPr>
          </a:p>
          <a:p>
            <a:endParaRPr lang="el-GR">
              <a:latin typeface="Palatino Linotype" pitchFamily="18" charset="0"/>
            </a:endParaRPr>
          </a:p>
          <a:p>
            <a:endParaRPr lang="el-GR">
              <a:latin typeface="Palatino Linotype" pitchFamily="18" charset="0"/>
            </a:endParaRPr>
          </a:p>
          <a:p>
            <a:endParaRPr lang="el-GR">
              <a:latin typeface="Palatino Linotype" pitchFamily="18" charset="0"/>
            </a:endParaRPr>
          </a:p>
        </p:txBody>
      </p:sp>
      <p:sp>
        <p:nvSpPr>
          <p:cNvPr id="32771" name="4 - TextBox"/>
          <p:cNvSpPr txBox="1">
            <a:spLocks noChangeArrowheads="1"/>
          </p:cNvSpPr>
          <p:nvPr/>
        </p:nvSpPr>
        <p:spPr bwMode="auto">
          <a:xfrm>
            <a:off x="785813" y="785813"/>
            <a:ext cx="6500812" cy="369887"/>
          </a:xfrm>
          <a:prstGeom prst="rect">
            <a:avLst/>
          </a:prstGeom>
          <a:noFill/>
          <a:ln w="9525">
            <a:noFill/>
            <a:miter lim="800000"/>
            <a:headEnd/>
            <a:tailEnd/>
          </a:ln>
        </p:spPr>
        <p:txBody>
          <a:bodyPr>
            <a:spAutoFit/>
          </a:bodyPr>
          <a:lstStyle/>
          <a:p>
            <a:endParaRPr lang="el-GR">
              <a:latin typeface="Calibri" pitchFamily="34" charset="0"/>
            </a:endParaRPr>
          </a:p>
        </p:txBody>
      </p:sp>
      <p:graphicFrame>
        <p:nvGraphicFramePr>
          <p:cNvPr id="7" name="6 - Πίνακας"/>
          <p:cNvGraphicFramePr>
            <a:graphicFrameLocks noGrp="1"/>
          </p:cNvGraphicFramePr>
          <p:nvPr/>
        </p:nvGraphicFramePr>
        <p:xfrm>
          <a:off x="357188" y="500063"/>
          <a:ext cx="7643812" cy="3568701"/>
        </p:xfrm>
        <a:graphic>
          <a:graphicData uri="http://schemas.openxmlformats.org/drawingml/2006/table">
            <a:tbl>
              <a:tblPr/>
              <a:tblGrid>
                <a:gridCol w="2500312"/>
                <a:gridCol w="2571750"/>
                <a:gridCol w="2571750"/>
              </a:tblGrid>
              <a:tr h="4651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ΔΙΑΜΕΡΙΣΜΑ</a:t>
                      </a:r>
                      <a:endParaRPr kumimoji="0" lang="el-GR" sz="1400" b="0" i="0" u="none" strike="noStrike" cap="none" normalizeH="0" baseline="0" dirty="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2">
                              <a:lumMod val="75000"/>
                            </a:schemeClr>
                          </a:solidFill>
                          <a:effectLst/>
                          <a:latin typeface="Palatino Linotype" pitchFamily="18" charset="0"/>
                          <a:cs typeface="Times New Roman" pitchFamily="18" charset="0"/>
                        </a:rPr>
                        <a:t>ΑΡΙΘΜΟΣ</a:t>
                      </a:r>
                      <a:endParaRPr kumimoji="0" lang="el-GR" sz="1400" b="0" i="0" u="none" strike="noStrike" cap="none" normalizeH="0" baseline="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2">
                              <a:lumMod val="75000"/>
                            </a:schemeClr>
                          </a:solidFill>
                          <a:effectLst/>
                          <a:latin typeface="Palatino Linotype" pitchFamily="18" charset="0"/>
                          <a:cs typeface="Times New Roman" pitchFamily="18" charset="0"/>
                        </a:rPr>
                        <a:t>ΠΟΣΟΣΤΟ</a:t>
                      </a:r>
                      <a:endParaRPr kumimoji="0" lang="el-GR" sz="1400" b="0" i="0" u="none" strike="noStrike" cap="none" normalizeH="0" baseline="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8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Μακεδονία</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Στερεά Ελλάδα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Δυτ. Θράκη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Νησιά Ανατ. Αιγαίου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Θεσσαλία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Κρήτη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Πελοπόννησος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Ήπειρος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Κυκλάδες </a:t>
                      </a:r>
                      <a:b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smtClean="0">
                          <a:ln>
                            <a:noFill/>
                          </a:ln>
                          <a:solidFill>
                            <a:schemeClr val="tx2">
                              <a:lumMod val="75000"/>
                            </a:schemeClr>
                          </a:solidFill>
                          <a:effectLst/>
                          <a:latin typeface="Palatino Linotype" pitchFamily="18" charset="0"/>
                          <a:cs typeface="Times New Roman" pitchFamily="18" charset="0"/>
                        </a:rPr>
                        <a:t>Ιόνια νησιά </a:t>
                      </a:r>
                      <a:endParaRPr kumimoji="0" lang="el-GR" sz="1400" b="0" i="0" u="none" strike="noStrike" cap="none" normalizeH="0" baseline="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9050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638253</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306193</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107607 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56613 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34659 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33900 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28362 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8179 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4782</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3301 </a:t>
                      </a:r>
                      <a:endParaRPr kumimoji="0" lang="el-GR" sz="1400" b="0" i="0" u="none" strike="noStrike" cap="none" normalizeH="0" baseline="0" dirty="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9050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52.2%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25.1%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8.8%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4.6%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2.8%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err="1" smtClean="0">
                          <a:ln>
                            <a:noFill/>
                          </a:ln>
                          <a:solidFill>
                            <a:schemeClr val="tx2">
                              <a:lumMod val="75000"/>
                            </a:schemeClr>
                          </a:solidFill>
                          <a:effectLst/>
                          <a:latin typeface="Palatino Linotype" pitchFamily="18" charset="0"/>
                          <a:cs typeface="Times New Roman" pitchFamily="18" charset="0"/>
                        </a:rPr>
                        <a:t>2.8%</a:t>
                      </a: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2.3%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0.7%</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0.4% </a:t>
                      </a:r>
                      <a:b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b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0.3% </a:t>
                      </a:r>
                      <a:endParaRPr kumimoji="0" lang="el-GR" sz="1400" b="0" i="0" u="none" strike="noStrike" cap="none" normalizeH="0" baseline="0" dirty="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ΣΥΝΟΛΟ</a:t>
                      </a:r>
                      <a:endParaRPr kumimoji="0" lang="el-GR" sz="1400" b="0" i="0" u="none" strike="noStrike" cap="none" normalizeH="0" baseline="0" dirty="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1221849</a:t>
                      </a:r>
                      <a:endParaRPr kumimoji="0" lang="el-GR" sz="1400" b="0" i="0" u="none" strike="noStrike" cap="none" normalizeH="0" baseline="0" dirty="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2">
                              <a:lumMod val="75000"/>
                            </a:schemeClr>
                          </a:solidFill>
                          <a:effectLst/>
                          <a:latin typeface="Palatino Linotype" pitchFamily="18" charset="0"/>
                          <a:cs typeface="Times New Roman" pitchFamily="18" charset="0"/>
                        </a:rPr>
                        <a:t>100%</a:t>
                      </a:r>
                      <a:endParaRPr kumimoji="0" lang="el-GR" sz="1400" b="0" i="0" u="none" strike="noStrike" cap="none" normalizeH="0" baseline="0" dirty="0" smtClean="0">
                        <a:ln>
                          <a:noFill/>
                        </a:ln>
                        <a:solidFill>
                          <a:schemeClr val="tx2">
                            <a:lumMod val="75000"/>
                          </a:schemeClr>
                        </a:solidFill>
                        <a:effectLst/>
                        <a:latin typeface="Palatino Linotype" pitchFamily="18" charset="0"/>
                        <a:ea typeface="Calibri" pitchFamily="34" charset="0"/>
                        <a:cs typeface="Times New Roman" pitchFamily="18"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0" name="7 - TextBox"/>
          <p:cNvSpPr txBox="1">
            <a:spLocks noChangeArrowheads="1"/>
          </p:cNvSpPr>
          <p:nvPr/>
        </p:nvSpPr>
        <p:spPr bwMode="auto">
          <a:xfrm>
            <a:off x="642938" y="0"/>
            <a:ext cx="8143875" cy="523875"/>
          </a:xfrm>
          <a:prstGeom prst="rect">
            <a:avLst/>
          </a:prstGeom>
          <a:noFill/>
          <a:ln w="9525">
            <a:noFill/>
            <a:miter lim="800000"/>
            <a:headEnd/>
            <a:tailEnd/>
          </a:ln>
        </p:spPr>
        <p:txBody>
          <a:bodyPr>
            <a:spAutoFit/>
          </a:bodyPr>
          <a:lstStyle/>
          <a:p>
            <a:r>
              <a:rPr lang="el-GR" sz="1400" b="1">
                <a:latin typeface="Palatino Linotype" pitchFamily="18" charset="0"/>
              </a:rPr>
              <a:t>Πίνακας 2</a:t>
            </a:r>
            <a:r>
              <a:rPr lang="el-GR" sz="1400">
                <a:latin typeface="Palatino Linotype" pitchFamily="18" charset="0"/>
              </a:rPr>
              <a:t/>
            </a:r>
            <a:br>
              <a:rPr lang="el-GR" sz="1400">
                <a:latin typeface="Palatino Linotype" pitchFamily="18" charset="0"/>
              </a:rPr>
            </a:br>
            <a:r>
              <a:rPr lang="el-GR" sz="1400" i="1">
                <a:latin typeface="Palatino Linotype" pitchFamily="18" charset="0"/>
              </a:rPr>
              <a:t>Κατανομή των προσφύγων κατά γεωγραφικό διαμέρισμα (1928) </a:t>
            </a:r>
            <a:endParaRPr lang="el-GR" sz="1400">
              <a:latin typeface="Palatino Linotyp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1 - Εικόνα" descr="img3_13.jpg"/>
          <p:cNvPicPr>
            <a:picLocks noChangeAspect="1"/>
          </p:cNvPicPr>
          <p:nvPr/>
        </p:nvPicPr>
        <p:blipFill>
          <a:blip r:embed="rId2" cstate="print"/>
          <a:srcRect/>
          <a:stretch>
            <a:fillRect/>
          </a:stretch>
        </p:blipFill>
        <p:spPr bwMode="auto">
          <a:xfrm>
            <a:off x="557213" y="285750"/>
            <a:ext cx="7015162" cy="5214938"/>
          </a:xfrm>
          <a:prstGeom prst="rect">
            <a:avLst/>
          </a:prstGeom>
          <a:noFill/>
          <a:ln w="9525">
            <a:noFill/>
            <a:miter lim="800000"/>
            <a:headEnd/>
            <a:tailEnd/>
          </a:ln>
        </p:spPr>
      </p:pic>
      <p:sp>
        <p:nvSpPr>
          <p:cNvPr id="33795" name="2 - TextBox"/>
          <p:cNvSpPr txBox="1">
            <a:spLocks noChangeArrowheads="1"/>
          </p:cNvSpPr>
          <p:nvPr/>
        </p:nvSpPr>
        <p:spPr bwMode="auto">
          <a:xfrm>
            <a:off x="857250" y="5857875"/>
            <a:ext cx="4643438" cy="584200"/>
          </a:xfrm>
          <a:prstGeom prst="rect">
            <a:avLst/>
          </a:prstGeom>
          <a:noFill/>
          <a:ln w="9525">
            <a:noFill/>
            <a:miter lim="800000"/>
            <a:headEnd/>
            <a:tailEnd/>
          </a:ln>
        </p:spPr>
        <p:txBody>
          <a:bodyPr>
            <a:spAutoFit/>
          </a:bodyPr>
          <a:lstStyle/>
          <a:p>
            <a:r>
              <a:rPr lang="el-GR" sz="1600" i="1" dirty="0">
                <a:latin typeface="Palatino Linotype" pitchFamily="18" charset="0"/>
              </a:rPr>
              <a:t>Οικοδόμηση χωριού από την </a:t>
            </a:r>
            <a:r>
              <a:rPr lang="el-GR" sz="1600" i="1" dirty="0" smtClean="0">
                <a:latin typeface="Palatino Linotype" pitchFamily="18" charset="0"/>
              </a:rPr>
              <a:t>ΕΑΠ (Επιτροπή Αποκατάστασης Προσφύγων) </a:t>
            </a:r>
            <a:r>
              <a:rPr lang="el-GR" sz="1600" i="1" dirty="0">
                <a:latin typeface="Palatino Linotype" pitchFamily="18" charset="0"/>
              </a:rPr>
              <a:t>στη Μακεδονία</a:t>
            </a:r>
            <a:endParaRPr lang="el-GR" sz="1600" dirty="0">
              <a:latin typeface="Palatino Linotyp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3 - Εικόνα" descr="φωτ.jpg"/>
          <p:cNvPicPr>
            <a:picLocks noChangeAspect="1"/>
          </p:cNvPicPr>
          <p:nvPr/>
        </p:nvPicPr>
        <p:blipFill>
          <a:blip r:embed="rId2" cstate="print"/>
          <a:srcRect/>
          <a:stretch>
            <a:fillRect/>
          </a:stretch>
        </p:blipFill>
        <p:spPr bwMode="auto">
          <a:xfrm>
            <a:off x="161925" y="214313"/>
            <a:ext cx="8053388" cy="5591175"/>
          </a:xfrm>
          <a:prstGeom prst="rect">
            <a:avLst/>
          </a:prstGeom>
          <a:noFill/>
          <a:ln w="9525">
            <a:noFill/>
            <a:miter lim="800000"/>
            <a:headEnd/>
            <a:tailEnd/>
          </a:ln>
        </p:spPr>
      </p:pic>
      <p:sp>
        <p:nvSpPr>
          <p:cNvPr id="34819" name="4 - TextBox"/>
          <p:cNvSpPr txBox="1">
            <a:spLocks noChangeArrowheads="1"/>
          </p:cNvSpPr>
          <p:nvPr/>
        </p:nvSpPr>
        <p:spPr bwMode="auto">
          <a:xfrm>
            <a:off x="500063" y="5857875"/>
            <a:ext cx="5357812" cy="646113"/>
          </a:xfrm>
          <a:prstGeom prst="rect">
            <a:avLst/>
          </a:prstGeom>
          <a:noFill/>
          <a:ln w="9525">
            <a:noFill/>
            <a:miter lim="800000"/>
            <a:headEnd/>
            <a:tailEnd/>
          </a:ln>
        </p:spPr>
        <p:txBody>
          <a:bodyPr>
            <a:spAutoFit/>
          </a:bodyPr>
          <a:lstStyle/>
          <a:p>
            <a:r>
              <a:rPr lang="el-GR" i="1">
                <a:latin typeface="Palatino Linotype" pitchFamily="18" charset="0"/>
              </a:rPr>
              <a:t>Εικόνες προσφύγων κατά το πρώτο διάστημα της παραμονής τους στην Ελλάδα</a:t>
            </a:r>
            <a:endParaRPr lang="el-GR">
              <a:latin typeface="Palatino Linotyp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1 - Εικόνα" descr="img3_11.jpg"/>
          <p:cNvPicPr>
            <a:picLocks noChangeAspect="1"/>
          </p:cNvPicPr>
          <p:nvPr/>
        </p:nvPicPr>
        <p:blipFill>
          <a:blip r:embed="rId2" cstate="print"/>
          <a:srcRect/>
          <a:stretch>
            <a:fillRect/>
          </a:stretch>
        </p:blipFill>
        <p:spPr bwMode="auto">
          <a:xfrm>
            <a:off x="304800" y="428625"/>
            <a:ext cx="8124825" cy="5643563"/>
          </a:xfrm>
          <a:prstGeom prst="rect">
            <a:avLst/>
          </a:prstGeom>
          <a:noFill/>
          <a:ln w="9525">
            <a:noFill/>
            <a:miter lim="800000"/>
            <a:headEnd/>
            <a:tailEnd/>
          </a:ln>
        </p:spPr>
      </p:pic>
      <p:sp>
        <p:nvSpPr>
          <p:cNvPr id="35843" name="2 - TextBox"/>
          <p:cNvSpPr txBox="1">
            <a:spLocks noChangeArrowheads="1"/>
          </p:cNvSpPr>
          <p:nvPr/>
        </p:nvSpPr>
        <p:spPr bwMode="auto">
          <a:xfrm>
            <a:off x="857250" y="6357938"/>
            <a:ext cx="4286250" cy="369887"/>
          </a:xfrm>
          <a:prstGeom prst="rect">
            <a:avLst/>
          </a:prstGeom>
          <a:noFill/>
          <a:ln w="9525">
            <a:noFill/>
            <a:miter lim="800000"/>
            <a:headEnd/>
            <a:tailEnd/>
          </a:ln>
        </p:spPr>
        <p:txBody>
          <a:bodyPr>
            <a:spAutoFit/>
          </a:bodyPr>
          <a:lstStyle/>
          <a:p>
            <a:r>
              <a:rPr lang="el-GR" i="1">
                <a:latin typeface="Palatino Linotype" pitchFamily="18" charset="0"/>
              </a:rPr>
              <a:t>Πρόχειρα προσφυγικά καταλύματα</a:t>
            </a:r>
            <a:endParaRPr lang="el-GR">
              <a:latin typeface="Palatino Linotyp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1 - Εικόνα" descr="img3_12.jpg"/>
          <p:cNvPicPr>
            <a:picLocks noChangeAspect="1"/>
          </p:cNvPicPr>
          <p:nvPr/>
        </p:nvPicPr>
        <p:blipFill>
          <a:blip r:embed="rId2" cstate="print"/>
          <a:srcRect/>
          <a:stretch>
            <a:fillRect/>
          </a:stretch>
        </p:blipFill>
        <p:spPr bwMode="auto">
          <a:xfrm>
            <a:off x="214313" y="214313"/>
            <a:ext cx="8215312" cy="5429250"/>
          </a:xfrm>
          <a:prstGeom prst="rect">
            <a:avLst/>
          </a:prstGeom>
          <a:noFill/>
          <a:ln w="9525">
            <a:noFill/>
            <a:miter lim="800000"/>
            <a:headEnd/>
            <a:tailEnd/>
          </a:ln>
        </p:spPr>
      </p:pic>
      <p:sp>
        <p:nvSpPr>
          <p:cNvPr id="36867" name="2 - TextBox"/>
          <p:cNvSpPr txBox="1">
            <a:spLocks noChangeArrowheads="1"/>
          </p:cNvSpPr>
          <p:nvPr/>
        </p:nvSpPr>
        <p:spPr bwMode="auto">
          <a:xfrm>
            <a:off x="785813" y="5857875"/>
            <a:ext cx="4214812" cy="646113"/>
          </a:xfrm>
          <a:prstGeom prst="rect">
            <a:avLst/>
          </a:prstGeom>
          <a:noFill/>
          <a:ln w="9525">
            <a:noFill/>
            <a:miter lim="800000"/>
            <a:headEnd/>
            <a:tailEnd/>
          </a:ln>
        </p:spPr>
        <p:txBody>
          <a:bodyPr>
            <a:spAutoFit/>
          </a:bodyPr>
          <a:lstStyle/>
          <a:p>
            <a:r>
              <a:rPr lang="el-GR" i="1">
                <a:latin typeface="Palatino Linotype" pitchFamily="18" charset="0"/>
              </a:rPr>
              <a:t>Πρώτη εγκατάσταση προσφύγων στη Λεύκη Καβάλας</a:t>
            </a:r>
            <a:endParaRPr lang="el-GR">
              <a:latin typeface="Palatino Linotyp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1 - Εικόνα" descr="img3_19.jpg"/>
          <p:cNvPicPr>
            <a:picLocks noChangeAspect="1"/>
          </p:cNvPicPr>
          <p:nvPr/>
        </p:nvPicPr>
        <p:blipFill>
          <a:blip r:embed="rId2" cstate="print"/>
          <a:srcRect/>
          <a:stretch>
            <a:fillRect/>
          </a:stretch>
        </p:blipFill>
        <p:spPr bwMode="auto">
          <a:xfrm>
            <a:off x="76200" y="0"/>
            <a:ext cx="7996238" cy="5072063"/>
          </a:xfrm>
          <a:prstGeom prst="rect">
            <a:avLst/>
          </a:prstGeom>
          <a:noFill/>
          <a:ln w="9525">
            <a:noFill/>
            <a:miter lim="800000"/>
            <a:headEnd/>
            <a:tailEnd/>
          </a:ln>
        </p:spPr>
      </p:pic>
      <p:sp>
        <p:nvSpPr>
          <p:cNvPr id="37891" name="2 - TextBox"/>
          <p:cNvSpPr txBox="1">
            <a:spLocks noChangeArrowheads="1"/>
          </p:cNvSpPr>
          <p:nvPr/>
        </p:nvSpPr>
        <p:spPr bwMode="auto">
          <a:xfrm>
            <a:off x="642938" y="5572125"/>
            <a:ext cx="4643437" cy="584200"/>
          </a:xfrm>
          <a:prstGeom prst="rect">
            <a:avLst/>
          </a:prstGeom>
          <a:noFill/>
          <a:ln w="9525">
            <a:noFill/>
            <a:miter lim="800000"/>
            <a:headEnd/>
            <a:tailEnd/>
          </a:ln>
        </p:spPr>
        <p:txBody>
          <a:bodyPr>
            <a:spAutoFit/>
          </a:bodyPr>
          <a:lstStyle/>
          <a:p>
            <a:r>
              <a:rPr lang="el-GR" sz="1600">
                <a:latin typeface="Palatino Linotype" pitchFamily="18" charset="0"/>
              </a:rPr>
              <a:t>Πρόσφυγες που εργάζονται σε βιοτεχνία χαλιών, στα περίχωρα της Αθήνας</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TextBox"/>
          <p:cNvSpPr txBox="1">
            <a:spLocks noChangeArrowheads="1"/>
          </p:cNvSpPr>
          <p:nvPr/>
        </p:nvSpPr>
        <p:spPr bwMode="auto">
          <a:xfrm>
            <a:off x="785813" y="642938"/>
            <a:ext cx="7072312" cy="5908675"/>
          </a:xfrm>
          <a:prstGeom prst="rect">
            <a:avLst/>
          </a:prstGeom>
          <a:noFill/>
          <a:ln w="9525">
            <a:noFill/>
            <a:miter lim="800000"/>
            <a:headEnd/>
            <a:tailEnd/>
          </a:ln>
        </p:spPr>
        <p:txBody>
          <a:bodyPr>
            <a:spAutoFit/>
          </a:bodyPr>
          <a:lstStyle/>
          <a:p>
            <a:r>
              <a:rPr lang="el-GR" b="1" i="1" dirty="0">
                <a:solidFill>
                  <a:schemeClr val="accent6"/>
                </a:solidFill>
                <a:latin typeface="Calibri" pitchFamily="34" charset="0"/>
              </a:rPr>
              <a:t> </a:t>
            </a:r>
            <a:r>
              <a:rPr lang="el-GR" sz="2000" b="1" i="1" dirty="0">
                <a:solidFill>
                  <a:schemeClr val="tx2">
                    <a:lumMod val="75000"/>
                  </a:schemeClr>
                </a:solidFill>
                <a:latin typeface="Palatino Linotype" pitchFamily="18" charset="0"/>
              </a:rPr>
              <a:t>Πολιτισμός</a:t>
            </a:r>
            <a:endParaRPr lang="el-GR" sz="2000" b="1" dirty="0">
              <a:solidFill>
                <a:schemeClr val="tx2">
                  <a:lumMod val="75000"/>
                </a:schemeClr>
              </a:solidFill>
              <a:latin typeface="Palatino Linotype" pitchFamily="18" charset="0"/>
            </a:endParaRPr>
          </a:p>
          <a:p>
            <a:r>
              <a:rPr lang="el-GR" sz="2000" dirty="0">
                <a:solidFill>
                  <a:schemeClr val="tx2">
                    <a:lumMod val="75000"/>
                  </a:schemeClr>
                </a:solidFill>
                <a:latin typeface="Palatino Linotype" pitchFamily="18" charset="0"/>
              </a:rPr>
              <a:t>Οι πρόσφυγες είχαν ζήσει σε τόπους με πολιτιστική παράδοση πολλών αιώνων, την οποία μετέφεραν στη νέα τους πατρίδα. Η μουσική που έφεραν μαζί τους επηρέασε τον τρόπο έκφρασης των λαϊκών στρωμάτων και αναδείχθηκε σε λαϊκή μουσική της πόλης (ρεμπέτικα). Πρόσφυγες οργανοπαίχτες και τραγουδιστές κυριάρχησαν στη λαϊκή μουσική σκηνή μέχρι το 1940. Οι πρόσφυγες έκαναν αισθητή την παρουσία τους και στον πνευματικό χώρο. Οι λογοτέχνες Γ. Σεφέρης, Η. </a:t>
            </a:r>
            <a:r>
              <a:rPr lang="el-GR" sz="2000" dirty="0" err="1">
                <a:solidFill>
                  <a:schemeClr val="tx2">
                    <a:lumMod val="75000"/>
                  </a:schemeClr>
                </a:solidFill>
                <a:latin typeface="Palatino Linotype" pitchFamily="18" charset="0"/>
              </a:rPr>
              <a:t>Βενέζης</a:t>
            </a:r>
            <a:r>
              <a:rPr lang="el-GR" sz="2000" dirty="0">
                <a:solidFill>
                  <a:schemeClr val="tx2">
                    <a:lumMod val="75000"/>
                  </a:schemeClr>
                </a:solidFill>
                <a:latin typeface="Palatino Linotype" pitchFamily="18" charset="0"/>
              </a:rPr>
              <a:t>, Κ. Πολίτης, Γ. Θεοτοκάς, Σ. Δούκας, ο ζωγράφος και συγγραφέας Φ. </a:t>
            </a:r>
            <a:r>
              <a:rPr lang="el-GR" sz="2000" dirty="0" err="1">
                <a:solidFill>
                  <a:schemeClr val="tx2">
                    <a:lumMod val="75000"/>
                  </a:schemeClr>
                </a:solidFill>
                <a:latin typeface="Palatino Linotype" pitchFamily="18" charset="0"/>
              </a:rPr>
              <a:t>Κόντογλου</a:t>
            </a:r>
            <a:r>
              <a:rPr lang="el-GR" sz="2000" dirty="0">
                <a:solidFill>
                  <a:schemeClr val="tx2">
                    <a:lumMod val="75000"/>
                  </a:schemeClr>
                </a:solidFill>
                <a:latin typeface="Palatino Linotype" pitchFamily="18" charset="0"/>
              </a:rPr>
              <a:t> και ο μουσικός Μ. Καλομοίρης είναι μερικοί από τους πολλούς </a:t>
            </a:r>
            <a:r>
              <a:rPr lang="el-GR" sz="2000" dirty="0" err="1">
                <a:solidFill>
                  <a:schemeClr val="tx2">
                    <a:lumMod val="75000"/>
                  </a:schemeClr>
                </a:solidFill>
                <a:latin typeface="Palatino Linotype" pitchFamily="18" charset="0"/>
              </a:rPr>
              <a:t>Μικρασιάτες</a:t>
            </a:r>
            <a:r>
              <a:rPr lang="el-GR" sz="2000" dirty="0">
                <a:solidFill>
                  <a:schemeClr val="tx2">
                    <a:lumMod val="75000"/>
                  </a:schemeClr>
                </a:solidFill>
                <a:latin typeface="Palatino Linotype" pitchFamily="18" charset="0"/>
              </a:rPr>
              <a:t> που διέπρεψαν στα γράμματα και τις τέχνες, πλούτισαν τη νέα ελληνική γλώσσα και συνέβαλαν στην εξέλιξή της. Γενικότερα, σημαντική υπήρξε η προσφορά των προσφύγων στη διαμόρφωση της σημερινής ελληνικής ταυτότητας.</a:t>
            </a:r>
          </a:p>
          <a:p>
            <a:endParaRPr lang="el-GR" dirty="0">
              <a:solidFill>
                <a:schemeClr val="accent6"/>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l-GR" dirty="0" smtClean="0">
                <a:latin typeface="Palatino Linotype" pitchFamily="18" charset="0"/>
              </a:rPr>
              <a:t>Οι πρόσφυγες στην Ελλάδα σήμερα</a:t>
            </a:r>
            <a:endParaRPr lang="el-GR" dirty="0"/>
          </a:p>
        </p:txBody>
      </p:sp>
      <p:sp>
        <p:nvSpPr>
          <p:cNvPr id="3" name="2 - Θέση κειμένου"/>
          <p:cNvSpPr>
            <a:spLocks noGrp="1"/>
          </p:cNvSpPr>
          <p:nvPr>
            <p:ph type="body" idx="4294967295"/>
          </p:nvPr>
        </p:nvSpPr>
        <p:spPr>
          <a:xfrm>
            <a:off x="0" y="1535113"/>
            <a:ext cx="4040188" cy="639762"/>
          </a:xfrm>
        </p:spPr>
        <p:txBody>
          <a:bodyPr rtlCol="0">
            <a:normAutofit fontScale="55000" lnSpcReduction="20000"/>
          </a:bodyPr>
          <a:lstStyle/>
          <a:p>
            <a:pPr eaLnBrk="1" fontAlgn="auto" hangingPunct="1">
              <a:spcAft>
                <a:spcPts val="0"/>
              </a:spcAft>
              <a:buFont typeface="Arial" pitchFamily="34" charset="0"/>
              <a:buChar char="•"/>
              <a:defRPr/>
            </a:pPr>
            <a:endParaRPr lang="en-US" dirty="0" smtClean="0">
              <a:latin typeface="Palatino Linotype" pitchFamily="18" charset="0"/>
            </a:endParaRPr>
          </a:p>
          <a:p>
            <a:pPr eaLnBrk="1" fontAlgn="auto" hangingPunct="1">
              <a:spcAft>
                <a:spcPts val="0"/>
              </a:spcAft>
              <a:buFont typeface="Arial" pitchFamily="34" charset="0"/>
              <a:buChar char="•"/>
              <a:defRPr/>
            </a:pPr>
            <a:r>
              <a:rPr lang="el-GR" dirty="0" smtClean="0">
                <a:latin typeface="Palatino Linotype" pitchFamily="18" charset="0"/>
              </a:rPr>
              <a:t>Δημοσιεύτηκε στις 2 Μαρ 2018 </a:t>
            </a:r>
          </a:p>
          <a:p>
            <a:pPr eaLnBrk="1" fontAlgn="auto" hangingPunct="1">
              <a:spcAft>
                <a:spcPts val="0"/>
              </a:spcAft>
              <a:buFont typeface="Arial" pitchFamily="34" charset="0"/>
              <a:buChar char="•"/>
              <a:defRPr/>
            </a:pPr>
            <a:endParaRPr lang="el-GR" dirty="0"/>
          </a:p>
        </p:txBody>
      </p:sp>
      <p:sp>
        <p:nvSpPr>
          <p:cNvPr id="5" name="4 - Θέση κειμένου"/>
          <p:cNvSpPr>
            <a:spLocks noGrp="1"/>
          </p:cNvSpPr>
          <p:nvPr>
            <p:ph type="body" sz="quarter" idx="4294967295"/>
          </p:nvPr>
        </p:nvSpPr>
        <p:spPr>
          <a:xfrm>
            <a:off x="5102225" y="1535113"/>
            <a:ext cx="4041775" cy="639762"/>
          </a:xfrm>
        </p:spPr>
        <p:txBody>
          <a:bodyPr rtlCol="0">
            <a:normAutofit fontScale="55000" lnSpcReduction="20000"/>
          </a:bodyPr>
          <a:lstStyle/>
          <a:p>
            <a:pPr eaLnBrk="1" fontAlgn="auto" hangingPunct="1">
              <a:spcAft>
                <a:spcPts val="0"/>
              </a:spcAft>
              <a:buFont typeface="Arial" pitchFamily="34" charset="0"/>
              <a:buChar char="•"/>
              <a:defRPr/>
            </a:pPr>
            <a:endParaRPr lang="en-US" dirty="0" smtClean="0">
              <a:latin typeface="Palatino Linotype" pitchFamily="18" charset="0"/>
            </a:endParaRPr>
          </a:p>
          <a:p>
            <a:pPr eaLnBrk="1" fontAlgn="auto" hangingPunct="1">
              <a:spcAft>
                <a:spcPts val="0"/>
              </a:spcAft>
              <a:buFont typeface="Arial" pitchFamily="34" charset="0"/>
              <a:buChar char="•"/>
              <a:defRPr/>
            </a:pPr>
            <a:r>
              <a:rPr lang="el-GR" dirty="0" smtClean="0">
                <a:latin typeface="Palatino Linotype" pitchFamily="18" charset="0"/>
              </a:rPr>
              <a:t>Δημοσιεύτηκε στις 12 Απρ 2018 </a:t>
            </a:r>
          </a:p>
          <a:p>
            <a:pPr eaLnBrk="1" fontAlgn="auto" hangingPunct="1">
              <a:spcAft>
                <a:spcPts val="0"/>
              </a:spcAft>
              <a:buFont typeface="Arial" pitchFamily="34" charset="0"/>
              <a:buChar char="•"/>
              <a:defRPr/>
            </a:pPr>
            <a:endParaRPr lang="el-GR" dirty="0"/>
          </a:p>
        </p:txBody>
      </p:sp>
      <p:pic>
        <p:nvPicPr>
          <p:cNvPr id="7" name="εγκλωβισμένοι πρόσφυγες.wmv">
            <a:hlinkClick r:id="" action="ppaction://media"/>
          </p:cNvPr>
          <p:cNvPicPr>
            <a:picLocks noGrp="1" noRot="1" noChangeAspect="1"/>
          </p:cNvPicPr>
          <p:nvPr>
            <p:ph sz="half" idx="4294967295"/>
            <a:videoFile r:link="rId1"/>
          </p:nvPr>
        </p:nvPicPr>
        <p:blipFill>
          <a:blip r:embed="rId4" cstate="print"/>
          <a:srcRect/>
          <a:stretch>
            <a:fillRect/>
          </a:stretch>
        </p:blipFill>
        <p:spPr>
          <a:xfrm>
            <a:off x="0" y="2420938"/>
            <a:ext cx="4559300" cy="3863975"/>
          </a:xfrm>
        </p:spPr>
      </p:pic>
      <p:pic>
        <p:nvPicPr>
          <p:cNvPr id="8" name="χιλιάδες πρόσφυγες.wmv">
            <a:hlinkClick r:id="" action="ppaction://media"/>
          </p:cNvPr>
          <p:cNvPicPr>
            <a:picLocks noGrp="1" noRot="1" noChangeAspect="1"/>
          </p:cNvPicPr>
          <p:nvPr>
            <p:ph sz="quarter" idx="4294967295"/>
            <a:videoFile r:link="rId2"/>
          </p:nvPr>
        </p:nvPicPr>
        <p:blipFill>
          <a:blip r:embed="rId5" cstate="print"/>
          <a:srcRect/>
          <a:stretch>
            <a:fillRect/>
          </a:stretch>
        </p:blipFill>
        <p:spPr>
          <a:xfrm>
            <a:off x="4500563" y="2420938"/>
            <a:ext cx="4643437" cy="3857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117674" fill="hold"/>
                                        <p:tgtEl>
                                          <p:spTgt spid="7"/>
                                        </p:tgtEl>
                                      </p:cBhvr>
                                    </p:cmd>
                                  </p:childTnLst>
                                </p:cTn>
                              </p:par>
                            </p:childTnLst>
                          </p:cTn>
                        </p:par>
                        <p:par>
                          <p:cTn id="18" fill="hold">
                            <p:stCondLst>
                              <p:cond delay="119674"/>
                            </p:stCondLst>
                            <p:childTnLst>
                              <p:par>
                                <p:cTn id="19" presetID="2" presetClass="mediacall" presetSubtype="0" fill="hold" nodeType="afterEffect">
                                  <p:stCondLst>
                                    <p:cond delay="0"/>
                                  </p:stCondLst>
                                  <p:childTnLst>
                                    <p:cmd type="call" cmd="togglePause">
                                      <p:cBhvr>
                                        <p:cTn id="20" dur="1" fill="hold"/>
                                        <p:tgtEl>
                                          <p:spTgt spid="7"/>
                                        </p:tgtEl>
                                      </p:cBhvr>
                                    </p:cmd>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par>
                                <p:cTn id="28" presetID="53"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2" dur="2000"/>
                                        <p:tgtEl>
                                          <p:spTgt spid="5">
                                            <p:txEl>
                                              <p:pRg st="1" end="1"/>
                                            </p:txEl>
                                          </p:spTgt>
                                        </p:tgtEl>
                                      </p:cBhvr>
                                    </p:animEffec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12219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36" fill="hold" display="0">
                  <p:stCondLst>
                    <p:cond delay="indefinite"/>
                  </p:stCondLst>
                  <p:endCondLst>
                    <p:cond evt="onNext" delay="0">
                      <p:tgtEl>
                        <p:sldTgt/>
                      </p:tgtEl>
                    </p:cond>
                    <p:cond evt="onPrev" delay="0">
                      <p:tgtEl>
                        <p:sldTgt/>
                      </p:tgtEl>
                    </p:cond>
                  </p:endCondLst>
                </p:cTn>
                <p:tgtEl>
                  <p:spTgt spid="7"/>
                </p:tgtEl>
              </p:cMediaNode>
            </p:video>
            <p:video fullScrn="1">
              <p:cMediaNode>
                <p:cTn id="37" fill="hold" display="0">
                  <p:stCondLst>
                    <p:cond delay="indefinite"/>
                  </p:stCondLst>
                  <p:endCondLst>
                    <p:cond evt="onNext" delay="0">
                      <p:tgtEl>
                        <p:sldTgt/>
                      </p:tgtEl>
                    </p:cond>
                    <p:cond evt="onPrev" delay="0">
                      <p:tgtEl>
                        <p:sldTgt/>
                      </p:tgtEl>
                    </p:cond>
                  </p:endCondLst>
                </p:cTn>
                <p:tgtEl>
                  <p:spTgt spid="8"/>
                </p:tgtEl>
              </p:cMediaNode>
            </p:video>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afterEffect">
                                  <p:stCondLst>
                                    <p:cond delay="0"/>
                                  </p:stCondLst>
                                  <p:childTnLst>
                                    <p:cmd type="call" cmd="togglePause">
                                      <p:cBhvr>
                                        <p:cTn id="4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endParaRPr lang="el-GR"/>
          </a:p>
        </p:txBody>
      </p:sp>
      <p:sp>
        <p:nvSpPr>
          <p:cNvPr id="8" name="7 - Θέση κειμένου"/>
          <p:cNvSpPr>
            <a:spLocks noGrp="1"/>
          </p:cNvSpPr>
          <p:nvPr>
            <p:ph type="body" idx="4294967295"/>
          </p:nvPr>
        </p:nvSpPr>
        <p:spPr>
          <a:xfrm>
            <a:off x="285720" y="1785926"/>
            <a:ext cx="8858280" cy="3786213"/>
          </a:xfrm>
        </p:spPr>
        <p:txBody>
          <a:bodyPr/>
          <a:lstStyle/>
          <a:p>
            <a:pPr marL="0" indent="0">
              <a:buNone/>
            </a:pPr>
            <a:r>
              <a:rPr lang="el-GR" sz="4000" dirty="0" smtClean="0">
                <a:solidFill>
                  <a:schemeClr val="tx1">
                    <a:lumMod val="95000"/>
                  </a:schemeClr>
                </a:solidFill>
                <a:latin typeface="Palatino Linotype" pitchFamily="18" charset="0"/>
              </a:rPr>
              <a:t>Δειγματική Αποτύπωση των </a:t>
            </a:r>
          </a:p>
          <a:p>
            <a:pPr marL="0" indent="0">
              <a:buNone/>
            </a:pPr>
            <a:r>
              <a:rPr lang="el-GR" sz="4000" smtClean="0">
                <a:solidFill>
                  <a:schemeClr val="tx1">
                    <a:lumMod val="95000"/>
                  </a:schemeClr>
                </a:solidFill>
                <a:latin typeface="Palatino Linotype" pitchFamily="18" charset="0"/>
              </a:rPr>
              <a:t>αποτελεσμάτων  του </a:t>
            </a:r>
          </a:p>
          <a:p>
            <a:pPr marL="0" indent="0">
              <a:buNone/>
            </a:pPr>
            <a:r>
              <a:rPr lang="el-GR" sz="4000" smtClean="0">
                <a:solidFill>
                  <a:schemeClr val="tx1">
                    <a:lumMod val="95000"/>
                  </a:schemeClr>
                </a:solidFill>
                <a:latin typeface="Palatino Linotype" pitchFamily="18" charset="0"/>
              </a:rPr>
              <a:t>ερωτηματολογίου </a:t>
            </a:r>
            <a:r>
              <a:rPr lang="el-GR" sz="4000" dirty="0" smtClean="0">
                <a:solidFill>
                  <a:schemeClr val="tx1">
                    <a:lumMod val="95000"/>
                  </a:schemeClr>
                </a:solidFill>
                <a:latin typeface="Palatino Linotype" pitchFamily="18" charset="0"/>
              </a:rPr>
              <a:t>με γραφήματα.  </a:t>
            </a:r>
            <a:endParaRPr lang="el-GR" sz="4000" dirty="0">
              <a:solidFill>
                <a:schemeClr val="tx1">
                  <a:lumMod val="95000"/>
                </a:schemeClr>
              </a:solidFill>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284984"/>
            <a:ext cx="8229600" cy="1143000"/>
          </a:xfrm>
        </p:spPr>
        <p:txBody>
          <a:bodyPr numCol="1"/>
          <a:lstStyle/>
          <a:p>
            <a:pPr algn="l">
              <a:tabLst>
                <a:tab pos="5600700" algn="l"/>
              </a:tabLst>
            </a:pPr>
            <a:r>
              <a:rPr lang="el-GR" sz="3200" dirty="0" smtClean="0">
                <a:solidFill>
                  <a:schemeClr val="accent6"/>
                </a:solidFill>
                <a:latin typeface="Palatino Linotype" pitchFamily="18" charset="0"/>
              </a:rPr>
              <a:t>                            </a:t>
            </a:r>
            <a:r>
              <a:rPr lang="el-GR" sz="3200" dirty="0" err="1" smtClean="0">
                <a:solidFill>
                  <a:schemeClr val="accent6"/>
                </a:solidFill>
                <a:latin typeface="Palatino Linotype" pitchFamily="18" charset="0"/>
              </a:rPr>
              <a:t>α΄μέρος</a:t>
            </a:r>
            <a:r>
              <a:rPr lang="el-GR" sz="3200" dirty="0" smtClean="0">
                <a:solidFill>
                  <a:schemeClr val="accent6"/>
                </a:solidFill>
                <a:latin typeface="Palatino Linotype" pitchFamily="18" charset="0"/>
              </a:rPr>
              <a:t>.</a:t>
            </a:r>
            <a:br>
              <a:rPr lang="el-GR" sz="3200" dirty="0" smtClean="0">
                <a:solidFill>
                  <a:schemeClr val="accent6"/>
                </a:solidFill>
                <a:latin typeface="Palatino Linotype" pitchFamily="18" charset="0"/>
              </a:rPr>
            </a:br>
            <a:r>
              <a:rPr lang="el-GR" altLang="zh-CN" sz="3200" dirty="0" smtClean="0">
                <a:solidFill>
                  <a:schemeClr val="accent6"/>
                </a:solidFill>
                <a:latin typeface="Palatino Linotype" pitchFamily="18" charset="0"/>
                <a:cs typeface="Times New Roman" pitchFamily="18" charset="0"/>
              </a:rPr>
              <a:t>1.Τι είναι ο ρεπόρτερ και τι το ρεπορτάζ;  2.Ποια τα είδη- κατηγορίες του ρεπορτάζ γενικά και σε ποιο είδος ανήκει το θέμα μας. Ποια τα χαρακτηριστικά αυτού του είδους; </a:t>
            </a:r>
            <a:br>
              <a:rPr lang="el-GR" altLang="zh-CN" sz="3200" dirty="0" smtClean="0">
                <a:solidFill>
                  <a:schemeClr val="accent6"/>
                </a:solidFill>
                <a:latin typeface="Palatino Linotype" pitchFamily="18" charset="0"/>
                <a:cs typeface="Times New Roman" pitchFamily="18" charset="0"/>
              </a:rPr>
            </a:br>
            <a:r>
              <a:rPr lang="el-GR" altLang="zh-CN" sz="3200" dirty="0" smtClean="0">
                <a:solidFill>
                  <a:schemeClr val="accent6"/>
                </a:solidFill>
                <a:latin typeface="Palatino Linotype" pitchFamily="18" charset="0"/>
                <a:cs typeface="Times New Roman" pitchFamily="18" charset="0"/>
              </a:rPr>
              <a:t>3. Ποια στοιχεία- χαρακτηριστικά έχει ο σωστός ρεπόρτερ- δημοσιογράφος; (δεοντολογία)</a:t>
            </a:r>
            <a:br>
              <a:rPr lang="el-GR" altLang="zh-CN" sz="3200" dirty="0" smtClean="0">
                <a:solidFill>
                  <a:schemeClr val="accent6"/>
                </a:solidFill>
                <a:latin typeface="Palatino Linotype" pitchFamily="18" charset="0"/>
                <a:cs typeface="Times New Roman" pitchFamily="18" charset="0"/>
              </a:rPr>
            </a:br>
            <a:r>
              <a:rPr lang="el-GR" altLang="zh-CN" sz="3200" dirty="0" smtClean="0">
                <a:solidFill>
                  <a:schemeClr val="accent6"/>
                </a:solidFill>
                <a:latin typeface="Palatino Linotype" pitchFamily="18" charset="0"/>
                <a:cs typeface="Times New Roman" pitchFamily="18" charset="0"/>
              </a:rPr>
              <a:t>4</a:t>
            </a:r>
            <a:r>
              <a:rPr lang="el-GR" altLang="zh-CN" sz="3200" dirty="0" smtClean="0">
                <a:solidFill>
                  <a:schemeClr val="accent6"/>
                </a:solidFill>
                <a:latin typeface="Palatino Linotype" pitchFamily="18" charset="0"/>
              </a:rPr>
              <a:t>. Πώς ελέγχουμε την εγκυρότητα κι αξιοπιστία των πηγών και των πληροφοριών;</a:t>
            </a:r>
            <a:br>
              <a:rPr lang="el-GR" altLang="zh-CN" sz="3200" dirty="0" smtClean="0">
                <a:solidFill>
                  <a:schemeClr val="accent6"/>
                </a:solidFill>
                <a:latin typeface="Palatino Linotype" pitchFamily="18" charset="0"/>
              </a:rPr>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74638"/>
            <a:ext cx="8258175" cy="725487"/>
          </a:xfrm>
        </p:spPr>
        <p:txBody>
          <a:bodyPr/>
          <a:lstStyle/>
          <a:p>
            <a:pPr>
              <a:defRPr/>
            </a:pPr>
            <a:r>
              <a:rPr lang="el-GR" sz="2800" b="1" dirty="0" smtClean="0">
                <a:solidFill>
                  <a:schemeClr val="tx1">
                    <a:lumMod val="95000"/>
                  </a:schemeClr>
                </a:solidFill>
                <a:latin typeface="Palatino Linotype" pitchFamily="18" charset="0"/>
              </a:rPr>
              <a:t>Ποιον θεωρείτε υπαίτιο για την  έλευση (ερχομό) των προσφύγων στην Ελλάδα; </a:t>
            </a:r>
            <a:endParaRPr lang="el-GR" sz="2800" b="1" dirty="0">
              <a:solidFill>
                <a:schemeClr val="tx1">
                  <a:lumMod val="95000"/>
                </a:schemeClr>
              </a:solidFill>
              <a:latin typeface="Palatino Linotype" pitchFamily="18" charset="0"/>
            </a:endParaRPr>
          </a:p>
        </p:txBody>
      </p:sp>
      <p:sp>
        <p:nvSpPr>
          <p:cNvPr id="3" name="2 - Θέση κειμένου"/>
          <p:cNvSpPr>
            <a:spLocks noGrp="1"/>
          </p:cNvSpPr>
          <p:nvPr>
            <p:ph type="body" idx="1"/>
          </p:nvPr>
        </p:nvSpPr>
        <p:spPr/>
        <p:txBody>
          <a:bodyPr/>
          <a:lstStyle/>
          <a:p>
            <a:pPr>
              <a:defRPr/>
            </a:pPr>
            <a:r>
              <a:rPr lang="el-GR" dirty="0" smtClean="0">
                <a:solidFill>
                  <a:schemeClr val="accent6">
                    <a:lumMod val="75000"/>
                  </a:schemeClr>
                </a:solidFill>
                <a:latin typeface="Palatino Linotype" pitchFamily="18" charset="0"/>
              </a:rPr>
              <a:t>Πώς απάντησαν οι ερωτηθέντες με βάση το φύλο τους.</a:t>
            </a:r>
            <a:endParaRPr lang="el-GR" dirty="0">
              <a:solidFill>
                <a:schemeClr val="accent6">
                  <a:lumMod val="75000"/>
                </a:schemeClr>
              </a:solidFill>
              <a:latin typeface="Palatino Linotype" pitchFamily="18" charset="0"/>
            </a:endParaRPr>
          </a:p>
        </p:txBody>
      </p:sp>
      <p:sp>
        <p:nvSpPr>
          <p:cNvPr id="5" name="4 - Θέση κειμένου"/>
          <p:cNvSpPr>
            <a:spLocks noGrp="1"/>
          </p:cNvSpPr>
          <p:nvPr>
            <p:ph type="body" sz="quarter" idx="3"/>
          </p:nvPr>
        </p:nvSpPr>
        <p:spPr>
          <a:xfrm>
            <a:off x="4929190" y="1285860"/>
            <a:ext cx="4214810" cy="889015"/>
          </a:xfrm>
        </p:spPr>
        <p:txBody>
          <a:bodyPr/>
          <a:lstStyle/>
          <a:p>
            <a:pPr>
              <a:defRPr/>
            </a:pPr>
            <a:r>
              <a:rPr lang="el-GR" dirty="0" smtClean="0">
                <a:solidFill>
                  <a:schemeClr val="accent6">
                    <a:lumMod val="75000"/>
                  </a:schemeClr>
                </a:solidFill>
                <a:latin typeface="Palatino Linotype" pitchFamily="18" charset="0"/>
              </a:rPr>
              <a:t> Πώς απάντησαν οι      ερωτηθέντες με βάση την ηλικία τους.</a:t>
            </a:r>
            <a:endParaRPr lang="el-GR" dirty="0">
              <a:solidFill>
                <a:schemeClr val="accent6">
                  <a:lumMod val="75000"/>
                </a:schemeClr>
              </a:solidFill>
              <a:latin typeface="Palatino Linotype" pitchFamily="18" charset="0"/>
            </a:endParaRPr>
          </a:p>
        </p:txBody>
      </p:sp>
      <p:graphicFrame>
        <p:nvGraphicFramePr>
          <p:cNvPr id="7" name="6 - Θέση περιεχομένου"/>
          <p:cNvGraphicFramePr>
            <a:graphicFrameLocks noGrp="1"/>
          </p:cNvGraphicFramePr>
          <p:nvPr>
            <p:ph sz="quarter" idx="4"/>
          </p:nvPr>
        </p:nvGraphicFramePr>
        <p:xfrm>
          <a:off x="4357686" y="2174875"/>
          <a:ext cx="5072098" cy="4683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 Θέση περιεχομένου"/>
          <p:cNvGraphicFramePr>
            <a:graphicFrameLocks noGrp="1"/>
          </p:cNvGraphicFramePr>
          <p:nvPr>
            <p:ph sz="half" idx="2"/>
          </p:nvPr>
        </p:nvGraphicFramePr>
        <p:xfrm>
          <a:off x="0" y="2174874"/>
          <a:ext cx="3971924" cy="46831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011222"/>
          </a:xfrm>
        </p:spPr>
        <p:txBody>
          <a:bodyPr/>
          <a:lstStyle/>
          <a:p>
            <a:r>
              <a:rPr lang="el-GR" sz="2800" dirty="0" smtClean="0"/>
              <a:t>Θα σας ενοχλούσε να φοιτούν πρόσφυγες στο ίδιο σχολείο με εσάς / τα παιδιά σας;</a:t>
            </a:r>
            <a:endParaRPr lang="el-GR" dirty="0"/>
          </a:p>
        </p:txBody>
      </p:sp>
      <p:sp>
        <p:nvSpPr>
          <p:cNvPr id="3" name="2 - Θέση κειμένου"/>
          <p:cNvSpPr>
            <a:spLocks noGrp="1"/>
          </p:cNvSpPr>
          <p:nvPr>
            <p:ph type="body" idx="1"/>
          </p:nvPr>
        </p:nvSpPr>
        <p:spPr/>
        <p:txBody>
          <a:bodyPr/>
          <a:lstStyle/>
          <a:p>
            <a:r>
              <a:rPr lang="el-GR" dirty="0" smtClean="0"/>
              <a:t>Αποτελέσματα από την Α’ Λυκείου</a:t>
            </a:r>
            <a:endParaRPr lang="el-GR" dirty="0"/>
          </a:p>
        </p:txBody>
      </p:sp>
      <p:graphicFrame>
        <p:nvGraphicFramePr>
          <p:cNvPr id="7" name="6 - Θέση περιεχομένου"/>
          <p:cNvGraphicFramePr>
            <a:graphicFrameLocks noGrp="1"/>
          </p:cNvGraphicFramePr>
          <p:nvPr>
            <p:ph sz="half" idx="2"/>
          </p:nvPr>
        </p:nvGraphicFramePr>
        <p:xfrm>
          <a:off x="0" y="2174874"/>
          <a:ext cx="4929190" cy="4468835"/>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Θέση κειμένου"/>
          <p:cNvSpPr>
            <a:spLocks noGrp="1"/>
          </p:cNvSpPr>
          <p:nvPr>
            <p:ph type="body" sz="quarter" idx="3"/>
          </p:nvPr>
        </p:nvSpPr>
        <p:spPr/>
        <p:txBody>
          <a:bodyPr/>
          <a:lstStyle/>
          <a:p>
            <a:r>
              <a:rPr lang="el-GR" dirty="0" smtClean="0"/>
              <a:t>Αποτελέσματα από την Β’ Λυκείου</a:t>
            </a:r>
            <a:endParaRPr lang="el-GR" dirty="0"/>
          </a:p>
        </p:txBody>
      </p:sp>
      <p:graphicFrame>
        <p:nvGraphicFramePr>
          <p:cNvPr id="8" name="7 - Θέση περιεχομένου"/>
          <p:cNvGraphicFramePr>
            <a:graphicFrameLocks noGrp="1"/>
          </p:cNvGraphicFramePr>
          <p:nvPr>
            <p:ph sz="quarter" idx="4"/>
          </p:nvPr>
        </p:nvGraphicFramePr>
        <p:xfrm>
          <a:off x="4714876" y="2071678"/>
          <a:ext cx="4429124" cy="45005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lstStyle/>
          <a:p>
            <a:r>
              <a:rPr lang="el-GR" sz="2800" dirty="0" smtClean="0"/>
              <a:t>Πιστεύετε ότι οι πρόσφυγες πρέπει να ζουν ενσωματωμένοι με τον υπόλοιπο πληθυσμό;</a:t>
            </a:r>
            <a:endParaRPr lang="el-GR" sz="2800" dirty="0"/>
          </a:p>
        </p:txBody>
      </p:sp>
      <p:sp>
        <p:nvSpPr>
          <p:cNvPr id="3" name="2 - Θέση κειμένου"/>
          <p:cNvSpPr>
            <a:spLocks noGrp="1"/>
          </p:cNvSpPr>
          <p:nvPr>
            <p:ph type="body" idx="1"/>
          </p:nvPr>
        </p:nvSpPr>
        <p:spPr>
          <a:xfrm>
            <a:off x="357158" y="1428736"/>
            <a:ext cx="4040188" cy="1354142"/>
          </a:xfrm>
        </p:spPr>
        <p:txBody>
          <a:bodyPr/>
          <a:lstStyle/>
          <a:p>
            <a:r>
              <a:rPr lang="el-GR" dirty="0" smtClean="0">
                <a:solidFill>
                  <a:schemeClr val="accent6">
                    <a:lumMod val="75000"/>
                  </a:schemeClr>
                </a:solidFill>
                <a:latin typeface="Palatino Linotype" pitchFamily="18" charset="0"/>
              </a:rPr>
              <a:t>Πώς απάντησαν οι ερωτηθέντες με βάση το φύλο τους.</a:t>
            </a:r>
          </a:p>
          <a:p>
            <a:endParaRPr lang="el-GR" dirty="0"/>
          </a:p>
        </p:txBody>
      </p:sp>
      <p:graphicFrame>
        <p:nvGraphicFramePr>
          <p:cNvPr id="7" name="6 - Θέση περιεχομένου"/>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Θέση κειμένου"/>
          <p:cNvSpPr>
            <a:spLocks noGrp="1"/>
          </p:cNvSpPr>
          <p:nvPr>
            <p:ph type="body" sz="quarter" idx="3"/>
          </p:nvPr>
        </p:nvSpPr>
        <p:spPr>
          <a:xfrm>
            <a:off x="4643438" y="1643050"/>
            <a:ext cx="4041775" cy="639762"/>
          </a:xfrm>
        </p:spPr>
        <p:txBody>
          <a:bodyPr/>
          <a:lstStyle/>
          <a:p>
            <a:r>
              <a:rPr lang="el-GR" dirty="0" smtClean="0">
                <a:solidFill>
                  <a:schemeClr val="accent6">
                    <a:lumMod val="75000"/>
                  </a:schemeClr>
                </a:solidFill>
                <a:latin typeface="Palatino Linotype" pitchFamily="18" charset="0"/>
              </a:rPr>
              <a:t>Πώς απάντησαν οι      ερωτηθέντες με βάση την ηλικία τους.</a:t>
            </a:r>
            <a:endParaRPr lang="el-GR" dirty="0"/>
          </a:p>
        </p:txBody>
      </p:sp>
      <p:graphicFrame>
        <p:nvGraphicFramePr>
          <p:cNvPr id="8" name="7 - Θέση περιεχομένου"/>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lstStyle/>
          <a:p>
            <a:r>
              <a:rPr lang="el-GR" sz="2800" dirty="0" smtClean="0"/>
              <a:t>Θα κάνατε παρέα ή θα είχατε φίλους πρόσφυγες;</a:t>
            </a:r>
            <a:endParaRPr lang="el-GR" sz="2800" dirty="0"/>
          </a:p>
        </p:txBody>
      </p:sp>
      <p:sp>
        <p:nvSpPr>
          <p:cNvPr id="3" name="2 - Θέση κειμένου"/>
          <p:cNvSpPr>
            <a:spLocks noGrp="1"/>
          </p:cNvSpPr>
          <p:nvPr>
            <p:ph type="body" idx="1"/>
          </p:nvPr>
        </p:nvSpPr>
        <p:spPr>
          <a:xfrm>
            <a:off x="500034" y="1571612"/>
            <a:ext cx="3997354" cy="1103329"/>
          </a:xfrm>
        </p:spPr>
        <p:txBody>
          <a:bodyPr/>
          <a:lstStyle/>
          <a:p>
            <a:r>
              <a:rPr lang="el-GR" dirty="0" smtClean="0">
                <a:solidFill>
                  <a:schemeClr val="accent6">
                    <a:lumMod val="75000"/>
                  </a:schemeClr>
                </a:solidFill>
                <a:latin typeface="Palatino Linotype" pitchFamily="18" charset="0"/>
              </a:rPr>
              <a:t>   Πώς απάντησαν οι ερωτηθέντες με βάση το φύλο τους.</a:t>
            </a:r>
          </a:p>
          <a:p>
            <a:endParaRPr lang="el-GR" dirty="0"/>
          </a:p>
        </p:txBody>
      </p:sp>
      <p:graphicFrame>
        <p:nvGraphicFramePr>
          <p:cNvPr id="7" name="6 - Θέση περιεχομένου"/>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Θέση κειμένου"/>
          <p:cNvSpPr>
            <a:spLocks noGrp="1"/>
          </p:cNvSpPr>
          <p:nvPr>
            <p:ph type="body" sz="quarter" idx="3"/>
          </p:nvPr>
        </p:nvSpPr>
        <p:spPr/>
        <p:txBody>
          <a:bodyPr/>
          <a:lstStyle/>
          <a:p>
            <a:r>
              <a:rPr lang="el-GR" dirty="0" smtClean="0">
                <a:solidFill>
                  <a:schemeClr val="accent6">
                    <a:lumMod val="75000"/>
                  </a:schemeClr>
                </a:solidFill>
                <a:latin typeface="Palatino Linotype" pitchFamily="18" charset="0"/>
              </a:rPr>
              <a:t>      Πώς απάντησαν οι      ερωτηθέντες με βάση την ηλικία τους.</a:t>
            </a:r>
            <a:endParaRPr lang="el-GR" dirty="0"/>
          </a:p>
        </p:txBody>
      </p:sp>
      <p:graphicFrame>
        <p:nvGraphicFramePr>
          <p:cNvPr id="8" name="7 - Θέση περιεχομένου"/>
          <p:cNvGraphicFramePr>
            <a:graphicFrameLocks noGrp="1"/>
          </p:cNvGraphicFramePr>
          <p:nvPr>
            <p:ph sz="quarter" idx="4"/>
          </p:nvPr>
        </p:nvGraphicFramePr>
        <p:xfrm>
          <a:off x="4645025" y="2174875"/>
          <a:ext cx="4498975" cy="3951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ΣΥΜΠΕΡΑΣΜΑΤΑ ΓΡΑΦΗΜΑΤΩΝ </a:t>
            </a:r>
            <a:endParaRPr lang="el-GR" dirty="0"/>
          </a:p>
        </p:txBody>
      </p:sp>
      <p:sp>
        <p:nvSpPr>
          <p:cNvPr id="8" name="7 - TextBox"/>
          <p:cNvSpPr txBox="1"/>
          <p:nvPr/>
        </p:nvSpPr>
        <p:spPr>
          <a:xfrm>
            <a:off x="1000100" y="2285992"/>
            <a:ext cx="7143800" cy="4524315"/>
          </a:xfrm>
          <a:prstGeom prst="rect">
            <a:avLst/>
          </a:prstGeom>
          <a:noFill/>
        </p:spPr>
        <p:txBody>
          <a:bodyPr wrap="square" rtlCol="0">
            <a:spAutoFit/>
          </a:bodyPr>
          <a:lstStyle/>
          <a:p>
            <a:pPr algn="just"/>
            <a:r>
              <a:rPr lang="el-GR" sz="2400" dirty="0" smtClean="0">
                <a:latin typeface="Palatino Linotype" pitchFamily="18" charset="0"/>
              </a:rPr>
              <a:t>Η κοινή γνώμη όπως προκύπτει από όλα τα γραφήματα σε μεγαλύτερο ποσοστό στις γυναίκες και γενικά στις νεαρές ηλικίες αντιμετωπίζει τους πρόσφυγες με κατανόηση και ευαισθησία και θεωρεί ότι δεν ευθύνονται για </a:t>
            </a:r>
            <a:r>
              <a:rPr lang="el-GR" sz="2400" dirty="0" err="1" smtClean="0">
                <a:latin typeface="Palatino Linotype" pitchFamily="18" charset="0"/>
              </a:rPr>
              <a:t>ό,τι</a:t>
            </a:r>
            <a:r>
              <a:rPr lang="el-GR" sz="2400" dirty="0" smtClean="0">
                <a:latin typeface="Palatino Linotype" pitchFamily="18" charset="0"/>
              </a:rPr>
              <a:t> συμβαίνει .  Υπάρχει μία γενικότερη αποδοχή.</a:t>
            </a:r>
          </a:p>
          <a:p>
            <a:pPr algn="just"/>
            <a:endParaRPr lang="el-GR" sz="2400" dirty="0" smtClean="0">
              <a:latin typeface="Palatino Linotype" pitchFamily="18" charset="0"/>
            </a:endParaRPr>
          </a:p>
          <a:p>
            <a:pPr algn="just"/>
            <a:endParaRPr lang="el-GR" sz="2400" dirty="0" smtClean="0">
              <a:latin typeface="Palatino Linotype" pitchFamily="18" charset="0"/>
            </a:endParaRPr>
          </a:p>
          <a:p>
            <a:pPr algn="just"/>
            <a:endParaRPr lang="el-GR" sz="2400" dirty="0" smtClean="0">
              <a:latin typeface="Palatino Linotype" pitchFamily="18" charset="0"/>
            </a:endParaRPr>
          </a:p>
          <a:p>
            <a:pPr algn="just"/>
            <a:r>
              <a:rPr lang="el-GR" sz="2400" dirty="0" smtClean="0">
                <a:latin typeface="Palatino Linotype" pitchFamily="18" charset="0"/>
              </a:rPr>
              <a:t>Από τα αποτελέσματα του ερωτηματολογίου των δύο τάξεων στην τοπική κοινωνία.</a:t>
            </a:r>
            <a:endParaRPr lang="el-GR" sz="2400" dirty="0">
              <a:latin typeface="Palatino Linotyp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000" dirty="0" smtClean="0">
                <a:latin typeface="Palatino Linotype" pitchFamily="18" charset="0"/>
              </a:rPr>
              <a:t>ΕΝΔΕΙΚΤΙΚΗ ΒΙΒΛΙΟΓΡΑΦΙΑ</a:t>
            </a:r>
            <a:br>
              <a:rPr lang="el-GR" sz="2000" dirty="0" smtClean="0">
                <a:latin typeface="Palatino Linotype" pitchFamily="18" charset="0"/>
              </a:rPr>
            </a:br>
            <a:endParaRPr lang="el-GR" sz="2000" dirty="0">
              <a:latin typeface="Palatino Linotype" pitchFamily="18" charset="0"/>
            </a:endParaRPr>
          </a:p>
        </p:txBody>
      </p:sp>
      <p:sp>
        <p:nvSpPr>
          <p:cNvPr id="3" name="2 - TextBox"/>
          <p:cNvSpPr txBox="1"/>
          <p:nvPr/>
        </p:nvSpPr>
        <p:spPr>
          <a:xfrm>
            <a:off x="323528" y="980728"/>
            <a:ext cx="8532440" cy="4708981"/>
          </a:xfrm>
          <a:prstGeom prst="rect">
            <a:avLst/>
          </a:prstGeom>
          <a:noFill/>
        </p:spPr>
        <p:txBody>
          <a:bodyPr wrap="square" rtlCol="0">
            <a:spAutoFit/>
          </a:bodyPr>
          <a:lstStyle/>
          <a:p>
            <a:r>
              <a:rPr lang="el-GR" sz="1200" dirty="0" smtClean="0"/>
              <a:t>Ιστορία του Ελληνικού Έθνους, </a:t>
            </a:r>
            <a:r>
              <a:rPr lang="el-GR" sz="1200" dirty="0" err="1" smtClean="0"/>
              <a:t>τομ</a:t>
            </a:r>
            <a:r>
              <a:rPr lang="el-GR" sz="1200" dirty="0" smtClean="0"/>
              <a:t>. ΙΕ </a:t>
            </a:r>
            <a:r>
              <a:rPr lang="el-GR" sz="1200" dirty="0" err="1" smtClean="0"/>
              <a:t>΄σελ</a:t>
            </a:r>
            <a:r>
              <a:rPr lang="el-GR" sz="1200" dirty="0" smtClean="0"/>
              <a:t>. 233-247 </a:t>
            </a:r>
          </a:p>
          <a:p>
            <a:r>
              <a:rPr lang="el-GR" sz="1200" dirty="0" smtClean="0"/>
              <a:t> Μπαμπινιώτης Γ, Λεξικό για το Σχολείο και το Γραφείο τομ.4 Α΄ Έκδοση Μάιος 2004, και </a:t>
            </a:r>
            <a:r>
              <a:rPr lang="el-GR" sz="1200" dirty="0" err="1" smtClean="0"/>
              <a:t>τομ</a:t>
            </a:r>
            <a:r>
              <a:rPr lang="el-GR" sz="1200" dirty="0" smtClean="0"/>
              <a:t>. 5 Γ΄ Έκδοση Οκτώβριος 2012, εκδόσεις Κέντρο Λεξικολογίας.</a:t>
            </a:r>
          </a:p>
          <a:p>
            <a:r>
              <a:rPr lang="el-GR" sz="1200" dirty="0" smtClean="0"/>
              <a:t>Σχολικά εγχειρίδια: Έκφραση-Έκθεση, ενιαίο λύκειο, </a:t>
            </a:r>
            <a:r>
              <a:rPr lang="el-GR" sz="1200" dirty="0" err="1" smtClean="0"/>
              <a:t>β΄</a:t>
            </a:r>
            <a:r>
              <a:rPr lang="el-GR" sz="1200" dirty="0" smtClean="0"/>
              <a:t> τεύχος σελ. 14-68.</a:t>
            </a:r>
          </a:p>
          <a:p>
            <a:r>
              <a:rPr lang="el-GR" sz="1200" dirty="0" smtClean="0"/>
              <a:t>                                 Θέματα Νεοελληνικής Ιστορίας Γ΄ΓΕΝΙΚΟΥ ΛΥΚΕΙΟΥ( Ομάδας Προσανατολισμού Ανθρωπιστικών Σπουδών και Σπουδών Οικονομίας και Πληροφορικής</a:t>
            </a:r>
          </a:p>
          <a:p>
            <a:r>
              <a:rPr lang="el-GR" sz="1200" dirty="0" smtClean="0"/>
              <a:t>                                σελ 144-1</a:t>
            </a:r>
            <a:r>
              <a:rPr lang="en-US" sz="1200" dirty="0" smtClean="0"/>
              <a:t>6</a:t>
            </a:r>
            <a:r>
              <a:rPr lang="el-GR" sz="1200" dirty="0" smtClean="0"/>
              <a:t>9.</a:t>
            </a:r>
          </a:p>
          <a:p>
            <a:r>
              <a:rPr lang="el-GR" sz="1200" dirty="0" smtClean="0"/>
              <a:t>                                 Πολιτική Παιδεία. Α΄ Γενικού Λυκείου, σελ. 74,   156- 163      . </a:t>
            </a:r>
          </a:p>
          <a:p>
            <a:r>
              <a:rPr lang="el-GR" sz="1200" u="sng" dirty="0" smtClean="0">
                <a:hlinkClick r:id="rId2"/>
              </a:rPr>
              <a:t>http://www.greek-language.gr/greekLang/modern_greek/tools/lexica/triantafyllides/index.html</a:t>
            </a:r>
            <a:endParaRPr lang="el-GR" sz="1200" dirty="0" smtClean="0"/>
          </a:p>
          <a:p>
            <a:r>
              <a:rPr lang="el-GR" sz="1200" u="sng" dirty="0" smtClean="0">
                <a:hlinkClick r:id="rId3"/>
              </a:rPr>
              <a:t>http://www.freelers.gr/eidika-themata/114-arxeio-81583346</a:t>
            </a:r>
            <a:endParaRPr lang="el-GR" sz="1200" dirty="0" smtClean="0"/>
          </a:p>
          <a:p>
            <a:r>
              <a:rPr lang="el-GR" sz="1200" u="sng" dirty="0" smtClean="0">
                <a:hlinkClick r:id="rId4"/>
              </a:rPr>
              <a:t>https://www.esiea.gr/arxes-deontologias/https://www.esiea.gr/arxes-deontologias/</a:t>
            </a:r>
            <a:endParaRPr lang="el-GR" sz="1200" dirty="0" smtClean="0"/>
          </a:p>
          <a:p>
            <a:r>
              <a:rPr lang="el-GR" sz="1200" u="sng" dirty="0" smtClean="0">
                <a:hlinkClick r:id="rId5"/>
              </a:rPr>
              <a:t>https://digizen.eap.gr</a:t>
            </a:r>
            <a:r>
              <a:rPr lang="el-GR" sz="1200" dirty="0" smtClean="0"/>
              <a:t>/</a:t>
            </a:r>
          </a:p>
          <a:p>
            <a:r>
              <a:rPr lang="el-GR" sz="1200" u="sng" dirty="0" smtClean="0">
                <a:hlinkClick r:id="rId6"/>
              </a:rPr>
              <a:t>http://www.protothema.gr/greece/article/735478/ektos-eleghou-i-katastasi-sti-lesvo-agries-sublokes-afganon-me-enan-nekro/</a:t>
            </a:r>
            <a:endParaRPr lang="el-GR" sz="1200" dirty="0" smtClean="0"/>
          </a:p>
          <a:p>
            <a:r>
              <a:rPr lang="el-GR" sz="1200" u="sng" dirty="0" smtClean="0">
                <a:hlinkClick r:id="rId7"/>
              </a:rPr>
              <a:t>http://www.protothema.gr/greece/article/734629/arithmos-rekor-stis-afixeis-metanaston-to-septemvrio/</a:t>
            </a:r>
            <a:endParaRPr lang="el-GR" sz="1200" dirty="0" smtClean="0"/>
          </a:p>
          <a:p>
            <a:r>
              <a:rPr lang="el-GR" sz="1200" u="sng" dirty="0" smtClean="0">
                <a:hlinkClick r:id="rId8"/>
              </a:rPr>
              <a:t>http://www.protothema.gr/greece/article/732533/pano-apo-450-metanastes-perasan-sta-nisia-tou-voreiou-aigaiou-to-teleutaio-diimero/</a:t>
            </a:r>
            <a:endParaRPr lang="el-GR" sz="1200" dirty="0" smtClean="0"/>
          </a:p>
          <a:p>
            <a:r>
              <a:rPr lang="el-GR" sz="1200" u="sng" dirty="0" smtClean="0">
                <a:hlinkClick r:id="rId9"/>
              </a:rPr>
              <a:t>http://www.protothema.gr/greece/article/731645/sokaroun-ta-stoiheia-toulahiston-19000-prosfugopoula-einai-eglovismena-stin-ellada-/</a:t>
            </a:r>
            <a:endParaRPr lang="el-GR" sz="1200" dirty="0" smtClean="0"/>
          </a:p>
          <a:p>
            <a:r>
              <a:rPr lang="el-GR" sz="1200" u="sng" dirty="0" smtClean="0">
                <a:hlinkClick r:id="rId10"/>
              </a:rPr>
              <a:t>http://www.kathimerini.gr/811973/opinion/epikairothta/politikh/oi-prosfyges-einai-ypo8esh-olwn</a:t>
            </a:r>
            <a:endParaRPr lang="el-GR" sz="1200" dirty="0" smtClean="0"/>
          </a:p>
          <a:p>
            <a:r>
              <a:rPr lang="el-GR" sz="1200" u="sng" dirty="0" smtClean="0">
                <a:hlinkClick r:id="rId11"/>
              </a:rPr>
              <a:t>http://eclass.teiion.gr/modules/document/file.php/DSE338/2f.%20%CE%94%CE%B7%CE%BC%CE%BF%CF%83%CE%B9%CE%BF%CE%B3%CF%81%CE%B1%CF%86%CE%B9%CE%BA%CF%8C%CF%82%20%CE%9B%CF%8C%CE%B3%CE%BF%CF%82%20%28%CE%B5%CE%AF%CE%B4%CE%B7%20%CE%B4%CE%B7%CE%BC%CE%BF%CF%83%CE%B9%CE%BF%CE%B3%CF%81%CE%B1%CF%86%CE%B9%CE%BA%CE%BF%CF%8D%20%CE%BB%CF%8C%CE%B3%CE%BF%CF%85%29.pdf</a:t>
            </a:r>
            <a:endParaRPr lang="el-GR"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Ορθογώνιο"/>
          <p:cNvSpPr/>
          <p:nvPr/>
        </p:nvSpPr>
        <p:spPr>
          <a:xfrm>
            <a:off x="323528" y="612844"/>
            <a:ext cx="8424936" cy="6463308"/>
          </a:xfrm>
          <a:prstGeom prst="rect">
            <a:avLst/>
          </a:prstGeom>
        </p:spPr>
        <p:txBody>
          <a:bodyPr wrap="square">
            <a:spAutoFit/>
          </a:bodyPr>
          <a:lstStyle/>
          <a:p>
            <a:r>
              <a:rPr lang="el-GR" sz="1400" u="sng" dirty="0" smtClean="0">
                <a:hlinkClick r:id="rId2"/>
              </a:rPr>
              <a:t>https://youtu.be/YZBeuGZ29Ic</a:t>
            </a:r>
            <a:endParaRPr lang="el-GR" sz="1400" dirty="0" smtClean="0"/>
          </a:p>
          <a:p>
            <a:r>
              <a:rPr lang="el-GR" sz="1400" u="sng" dirty="0" smtClean="0">
                <a:hlinkClick r:id="rId3"/>
              </a:rPr>
              <a:t>http://www.opi.gr/index.php/genikes-plirofories-pi/prosvoli-sto-diadiktyo</a:t>
            </a:r>
            <a:endParaRPr lang="el-GR" sz="1400" dirty="0" smtClean="0"/>
          </a:p>
          <a:p>
            <a:r>
              <a:rPr lang="el-GR" sz="1400" u="sng" dirty="0" smtClean="0">
                <a:hlinkClick r:id="rId4"/>
              </a:rPr>
              <a:t>http://www.opi.gr/index.php/genikes-plirofories-pi/synithi-erotimata#f1</a:t>
            </a:r>
            <a:endParaRPr lang="el-GR" sz="1400" dirty="0" smtClean="0"/>
          </a:p>
          <a:p>
            <a:r>
              <a:rPr lang="el-GR" sz="1400" u="sng" dirty="0" smtClean="0">
                <a:hlinkClick r:id="rId4"/>
              </a:rPr>
              <a:t>http://www.opi.gr/index.php/genikes-plirofories-pi/synithi-erotimata#f2</a:t>
            </a:r>
            <a:endParaRPr lang="el-GR" sz="1400" dirty="0" smtClean="0"/>
          </a:p>
          <a:p>
            <a:r>
              <a:rPr lang="el-GR" sz="1400" u="sng" dirty="0" smtClean="0">
                <a:hlinkClick r:id="rId4"/>
              </a:rPr>
              <a:t>http://www.opi.gr/index.php/genikes-plirofories-pi/synithi-erotimata#f4</a:t>
            </a:r>
            <a:endParaRPr lang="el-GR" sz="1400" dirty="0" smtClean="0"/>
          </a:p>
          <a:p>
            <a:r>
              <a:rPr lang="el-GR" sz="1400" u="sng" dirty="0" smtClean="0">
                <a:hlinkClick r:id="rId4"/>
              </a:rPr>
              <a:t>http://www.opi.gr/index.php/genikes-plirofories-pi/synithi-erotimata#f7</a:t>
            </a:r>
            <a:endParaRPr lang="el-GR" sz="1400" dirty="0" smtClean="0"/>
          </a:p>
          <a:p>
            <a:r>
              <a:rPr lang="el-GR" sz="1400" u="sng" dirty="0" smtClean="0">
                <a:hlinkClick r:id="rId4"/>
              </a:rPr>
              <a:t>http://www.opi.gr/index.php/genikes-plirofories-pi/synithi-erotimata#f8</a:t>
            </a:r>
            <a:endParaRPr lang="el-GR" sz="1400" dirty="0" smtClean="0"/>
          </a:p>
          <a:p>
            <a:r>
              <a:rPr lang="el-GR" sz="1400" u="sng" dirty="0" smtClean="0">
                <a:hlinkClick r:id="rId4"/>
              </a:rPr>
              <a:t>http://www.opi.gr/index.php/genikes-plirofories-pi/synithi-erotimata#f10</a:t>
            </a:r>
            <a:endParaRPr lang="el-GR" sz="1400" dirty="0" smtClean="0"/>
          </a:p>
          <a:p>
            <a:r>
              <a:rPr lang="el-GR" sz="1400" u="sng" dirty="0" smtClean="0">
                <a:hlinkClick r:id="rId5"/>
              </a:rPr>
              <a:t>https://www.amnesty.gr/blog/20206/vasikes-erotiseis-kai-apantiseis-gia-ta-dikaiomata-prosfygon-metanaston</a:t>
            </a:r>
            <a:endParaRPr lang="el-GR" sz="1400" dirty="0" smtClean="0"/>
          </a:p>
          <a:p>
            <a:r>
              <a:rPr lang="el-GR" sz="1400" u="sng" dirty="0" smtClean="0">
                <a:hlinkClick r:id="rId6"/>
              </a:rPr>
              <a:t>https://youtu.be/JEmbjWMJByk</a:t>
            </a:r>
            <a:endParaRPr lang="el-GR" sz="1400" dirty="0" smtClean="0"/>
          </a:p>
          <a:p>
            <a:r>
              <a:rPr lang="el-GR" sz="1400" u="sng" dirty="0" smtClean="0">
                <a:hlinkClick r:id="rId7"/>
              </a:rPr>
              <a:t>https://</a:t>
            </a:r>
            <a:r>
              <a:rPr lang="el-GR" sz="1400" u="sng" dirty="0" smtClean="0">
                <a:hlinkClick r:id="rId7"/>
              </a:rPr>
              <a:t>youtu.be/JN_TygoVXic</a:t>
            </a:r>
            <a:endParaRPr lang="el-GR" sz="1400" u="sng" dirty="0" smtClean="0"/>
          </a:p>
          <a:p>
            <a:r>
              <a:rPr lang="el-GR" sz="1400" u="sng" dirty="0" smtClean="0">
                <a:hlinkClick r:id="rId8"/>
              </a:rPr>
              <a:t>https://youtu.be/5ywryIusRok</a:t>
            </a:r>
            <a:endParaRPr lang="el-GR" sz="1400" dirty="0" smtClean="0"/>
          </a:p>
          <a:p>
            <a:r>
              <a:rPr lang="el-GR" sz="1400" u="sng" dirty="0" smtClean="0">
                <a:hlinkClick r:id="rId9"/>
              </a:rPr>
              <a:t>https://youtu.be/rGm0Tm0ymzA</a:t>
            </a:r>
            <a:endParaRPr lang="el-GR" sz="1400" dirty="0" smtClean="0"/>
          </a:p>
          <a:p>
            <a:r>
              <a:rPr lang="el-GR" sz="1400" u="sng" dirty="0" smtClean="0">
                <a:hlinkClick r:id="rId10"/>
              </a:rPr>
              <a:t>https://youtu.be/omrqaue8qew</a:t>
            </a:r>
            <a:endParaRPr lang="el-GR" sz="1400" dirty="0" smtClean="0"/>
          </a:p>
          <a:p>
            <a:r>
              <a:rPr lang="el-GR" sz="1400" u="sng" dirty="0" smtClean="0">
                <a:hlinkClick r:id="rId11"/>
              </a:rPr>
              <a:t>https://youtu.be/zgiFSnNIOSw</a:t>
            </a:r>
            <a:endParaRPr lang="el-GR" sz="1400" dirty="0" smtClean="0"/>
          </a:p>
          <a:p>
            <a:r>
              <a:rPr lang="el-GR" sz="1400" u="sng" dirty="0" smtClean="0">
                <a:hlinkClick r:id="rId12"/>
              </a:rPr>
              <a:t>https://youtu.be/VxsRQF676E0</a:t>
            </a:r>
            <a:endParaRPr lang="el-GR" sz="1400" dirty="0" smtClean="0"/>
          </a:p>
          <a:p>
            <a:r>
              <a:rPr lang="el-GR" sz="1400" u="sng" dirty="0" smtClean="0">
                <a:hlinkClick r:id="rId13"/>
              </a:rPr>
              <a:t>https://www.google.gr/imgres?imgurl=http%3A%2F%2Fwww.iefimerida.gr%2Fsites%2Fdefault%2Ffiles%2Fstyles%2F708x320%2Fpublic%2Flesvos.11.11.708.jpeg%3Fitok%3DFAkmnc2D&amp;imgrefurl=http%3A%2F%2Fwww.iefimerida.gr%2Fnews%2F235326%2Freuters-i-akti-ton-oneiron-kai-ton-efialton-sklires-eikones-prosfygon-poy-ftanoyn-sti&amp;docid=FH7uNUqUoIURWM&amp;tbnid=GcHFApeKyASCTM%3A&amp;vet=10ahUKEwjtxejIk-HXAhUBsBQKHRw4A_MQMwhOKB8wHw..i&amp;w=708&amp;h=320&amp;safe=strict&amp;bih=918&amp;biw=1280&amp;q=%CE%B5%CE%B9%CE%BA%CE%BF%CE%BD%CE%B5%CF%82%20%CF%80%CF%81%CE%BF%CF%83%CF%86%CF%85%CE%B3%CF%89%CE%BD&amp;ved=0ahUKEwjtxejIk-HXAhUBsBQKHRw4A_MQMwhOKB8wHw&amp;iact=mrc&amp;uact=8</a:t>
            </a:r>
            <a:endParaRPr lang="el-GR" sz="1400" dirty="0" smtClean="0"/>
          </a:p>
          <a:p>
            <a:r>
              <a:rPr lang="el-GR" sz="1400" u="sng" dirty="0" smtClean="0">
                <a:hlinkClick r:id="rId14"/>
              </a:rPr>
              <a:t>https://youtu.be/h-DRDo6nYoo</a:t>
            </a:r>
            <a:endParaRPr lang="el-GR" sz="1400" dirty="0" smtClean="0"/>
          </a:p>
          <a:p>
            <a:r>
              <a:rPr lang="en-US" sz="1400" u="sng" dirty="0" smtClean="0">
                <a:hlinkClick r:id="rId15"/>
              </a:rPr>
              <a:t>https</a:t>
            </a:r>
            <a:r>
              <a:rPr lang="el-GR" sz="1400" u="sng" dirty="0" smtClean="0">
                <a:hlinkClick r:id="rId15"/>
              </a:rPr>
              <a:t>://</a:t>
            </a:r>
            <a:r>
              <a:rPr lang="en-US" sz="1400" u="sng" dirty="0" err="1" smtClean="0">
                <a:hlinkClick r:id="rId15"/>
              </a:rPr>
              <a:t>youtu</a:t>
            </a:r>
            <a:r>
              <a:rPr lang="el-GR" sz="1400" u="sng" dirty="0" smtClean="0">
                <a:hlinkClick r:id="rId15"/>
              </a:rPr>
              <a:t>.</a:t>
            </a:r>
            <a:r>
              <a:rPr lang="en-US" sz="1400" u="sng" dirty="0" smtClean="0">
                <a:hlinkClick r:id="rId15"/>
              </a:rPr>
              <a:t>be</a:t>
            </a:r>
            <a:r>
              <a:rPr lang="el-GR" sz="1400" u="sng" dirty="0" smtClean="0">
                <a:hlinkClick r:id="rId15"/>
              </a:rPr>
              <a:t>/</a:t>
            </a:r>
            <a:r>
              <a:rPr lang="en-US" sz="1400" u="sng" dirty="0" err="1" smtClean="0">
                <a:hlinkClick r:id="rId15"/>
              </a:rPr>
              <a:t>pR</a:t>
            </a:r>
            <a:r>
              <a:rPr lang="el-GR" sz="1400" u="sng" dirty="0" smtClean="0">
                <a:hlinkClick r:id="rId15"/>
              </a:rPr>
              <a:t>-5</a:t>
            </a:r>
            <a:r>
              <a:rPr lang="en-US" sz="1400" u="sng" dirty="0" err="1" smtClean="0">
                <a:hlinkClick r:id="rId15"/>
              </a:rPr>
              <a:t>bwXtwRo</a:t>
            </a:r>
            <a:endParaRPr lang="el-GR" sz="1400" dirty="0" smtClean="0"/>
          </a:p>
          <a:p>
            <a:endParaRPr lang="el-G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642938" y="857250"/>
            <a:ext cx="7715250" cy="4524375"/>
          </a:xfrm>
          <a:prstGeom prst="rect">
            <a:avLst/>
          </a:prstGeom>
          <a:noFill/>
          <a:ln w="9525">
            <a:noFill/>
            <a:miter lim="800000"/>
            <a:headEnd/>
            <a:tailEnd/>
          </a:ln>
        </p:spPr>
        <p:txBody>
          <a:bodyPr>
            <a:spAutoFit/>
          </a:bodyPr>
          <a:lstStyle/>
          <a:p>
            <a:pPr algn="ctr">
              <a:buFontTx/>
              <a:buChar char="-"/>
            </a:pPr>
            <a:r>
              <a:rPr lang="el-GR" sz="3200" b="1">
                <a:latin typeface="Palatino Linotype" pitchFamily="18" charset="0"/>
              </a:rPr>
              <a:t>ΑΣ ΣΥΣΤΗΘΟΥΜΕ.</a:t>
            </a:r>
          </a:p>
          <a:p>
            <a:pPr algn="ctr">
              <a:buFontTx/>
              <a:buChar char="-"/>
            </a:pPr>
            <a:r>
              <a:rPr lang="el-GR" sz="3200" b="1">
                <a:latin typeface="Palatino Linotype" pitchFamily="18" charset="0"/>
              </a:rPr>
              <a:t>ΤΙ ΕΙΜΑΣΤΕ; </a:t>
            </a:r>
            <a:br>
              <a:rPr lang="el-GR" sz="3200" b="1">
                <a:latin typeface="Palatino Linotype" pitchFamily="18" charset="0"/>
              </a:rPr>
            </a:br>
            <a:r>
              <a:rPr lang="el-GR" sz="3200" b="1">
                <a:latin typeface="Palatino Linotype" pitchFamily="18" charset="0"/>
              </a:rPr>
              <a:t>-ΕΙΜΑΣΤΕ ΡΕΠΟΡΤΕΡΣ </a:t>
            </a:r>
            <a:br>
              <a:rPr lang="el-GR" sz="3200" b="1">
                <a:latin typeface="Palatino Linotype" pitchFamily="18" charset="0"/>
              </a:rPr>
            </a:br>
            <a:r>
              <a:rPr lang="el-GR" sz="3200" b="1">
                <a:latin typeface="Palatino Linotype" pitchFamily="18" charset="0"/>
              </a:rPr>
              <a:t>- ΔΗΛΑΔΗ; </a:t>
            </a:r>
          </a:p>
          <a:p>
            <a:pPr>
              <a:buFontTx/>
              <a:buChar char="-"/>
            </a:pPr>
            <a:endParaRPr lang="el-GR" sz="3200" b="1">
              <a:solidFill>
                <a:srgbClr val="FF0000"/>
              </a:solidFill>
              <a:latin typeface="Palatino Linotype" pitchFamily="18" charset="0"/>
            </a:endParaRPr>
          </a:p>
          <a:p>
            <a:pPr>
              <a:buFontTx/>
              <a:buChar char="-"/>
            </a:pPr>
            <a:endParaRPr lang="el-GR" sz="3200" b="1">
              <a:solidFill>
                <a:srgbClr val="FF0000"/>
              </a:solidFill>
              <a:latin typeface="Palatino Linotype" pitchFamily="18" charset="0"/>
            </a:endParaRPr>
          </a:p>
          <a:p>
            <a:pPr>
              <a:buFontTx/>
              <a:buChar char="-"/>
            </a:pPr>
            <a:endParaRPr lang="el-GR" sz="3200" b="1">
              <a:solidFill>
                <a:srgbClr val="FF0000"/>
              </a:solidFill>
              <a:latin typeface="Palatino Linotype" pitchFamily="18" charset="0"/>
            </a:endParaRPr>
          </a:p>
          <a:p>
            <a:pPr>
              <a:buFontTx/>
              <a:buChar char="-"/>
            </a:pPr>
            <a:endParaRPr lang="el-GR" sz="3200" b="1">
              <a:solidFill>
                <a:srgbClr val="FF0000"/>
              </a:solidFill>
              <a:latin typeface="Palatino Linotype" pitchFamily="18" charset="0"/>
            </a:endParaRPr>
          </a:p>
          <a:p>
            <a:pPr>
              <a:buFontTx/>
              <a:buChar char="-"/>
            </a:pPr>
            <a:endParaRPr lang="el-GR" sz="3200" b="1">
              <a:solidFill>
                <a:srgbClr val="FF0000"/>
              </a:solidFill>
              <a:latin typeface="Calibri" pitchFamily="34" charset="0"/>
            </a:endParaRPr>
          </a:p>
        </p:txBody>
      </p:sp>
      <p:sp>
        <p:nvSpPr>
          <p:cNvPr id="3" name="2 - TextBox"/>
          <p:cNvSpPr txBox="1">
            <a:spLocks noChangeArrowheads="1"/>
          </p:cNvSpPr>
          <p:nvPr/>
        </p:nvSpPr>
        <p:spPr bwMode="auto">
          <a:xfrm>
            <a:off x="1785938" y="2786063"/>
            <a:ext cx="6072187" cy="2462212"/>
          </a:xfrm>
          <a:prstGeom prst="rect">
            <a:avLst/>
          </a:prstGeom>
          <a:noFill/>
          <a:ln w="9525">
            <a:noFill/>
            <a:miter lim="800000"/>
            <a:headEnd/>
            <a:tailEnd/>
          </a:ln>
        </p:spPr>
        <p:txBody>
          <a:bodyPr>
            <a:spAutoFit/>
          </a:bodyPr>
          <a:lstStyle/>
          <a:p>
            <a:endParaRPr lang="el-GR" b="1">
              <a:latin typeface="Calibri" pitchFamily="34" charset="0"/>
            </a:endParaRPr>
          </a:p>
          <a:p>
            <a:endParaRPr lang="el-GR" b="1">
              <a:latin typeface="Calibri" pitchFamily="34" charset="0"/>
            </a:endParaRPr>
          </a:p>
          <a:p>
            <a:endParaRPr lang="el-GR" b="1">
              <a:latin typeface="Calibri" pitchFamily="34" charset="0"/>
            </a:endParaRPr>
          </a:p>
          <a:p>
            <a:r>
              <a:rPr lang="el-GR" sz="2000" b="1">
                <a:latin typeface="Calibri" pitchFamily="34" charset="0"/>
              </a:rPr>
              <a:t>ρεπόρτερ</a:t>
            </a:r>
            <a:r>
              <a:rPr lang="el-GR" sz="2000">
                <a:latin typeface="Calibri" pitchFamily="34" charset="0"/>
              </a:rPr>
              <a:t> ο [repórter] θηλ. </a:t>
            </a:r>
            <a:r>
              <a:rPr lang="el-GR" sz="2000" b="1">
                <a:latin typeface="Calibri" pitchFamily="34" charset="0"/>
              </a:rPr>
              <a:t>ρεπόρτερ</a:t>
            </a:r>
            <a:r>
              <a:rPr lang="el-GR" sz="2000">
                <a:latin typeface="Calibri" pitchFamily="34" charset="0"/>
              </a:rPr>
              <a:t> [repórter] Ο (άκλ.) </a:t>
            </a:r>
            <a:r>
              <a:rPr lang="el-GR" sz="2000" b="1">
                <a:latin typeface="Calibri" pitchFamily="34" charset="0"/>
              </a:rPr>
              <a:t>:</a:t>
            </a:r>
            <a:r>
              <a:rPr lang="el-GR" sz="2000">
                <a:latin typeface="Calibri" pitchFamily="34" charset="0"/>
              </a:rPr>
              <a:t> δημοσιογράφος που έργο του έχει τη συλλογή και την παρουσίαση ειδήσεων: </a:t>
            </a:r>
            <a:r>
              <a:rPr lang="el-GR" sz="2000" i="1">
                <a:latin typeface="Calibri" pitchFamily="34" charset="0"/>
              </a:rPr>
              <a:t>Οι</a:t>
            </a:r>
            <a:r>
              <a:rPr lang="el-GR" sz="2000">
                <a:latin typeface="Calibri" pitchFamily="34" charset="0"/>
              </a:rPr>
              <a:t> ~</a:t>
            </a:r>
            <a:r>
              <a:rPr lang="el-GR" sz="2000" i="1">
                <a:latin typeface="Calibri" pitchFamily="34" charset="0"/>
              </a:rPr>
              <a:t> των εφημερίδων / του ραδιοφώνου / της τηλεόρασης. Ελεύθερος</a:t>
            </a:r>
            <a:r>
              <a:rPr lang="el-GR" sz="2000">
                <a:latin typeface="Calibri" pitchFamily="34" charset="0"/>
              </a:rPr>
              <a:t> ~</a:t>
            </a:r>
            <a:r>
              <a:rPr lang="el-GR" sz="2000" i="1">
                <a:latin typeface="Calibri" pitchFamily="34" charset="0"/>
              </a:rPr>
              <a:t>,</a:t>
            </a:r>
            <a:r>
              <a:rPr lang="el-GR" sz="2000">
                <a:latin typeface="Calibri" pitchFamily="34" charset="0"/>
              </a:rPr>
              <a:t> που δεν ασχολείται με ορισμένου ενδιαφέροντος θέματα.</a:t>
            </a:r>
          </a:p>
        </p:txBody>
      </p:sp>
      <p:sp>
        <p:nvSpPr>
          <p:cNvPr id="5" name="4 - TextBox"/>
          <p:cNvSpPr txBox="1">
            <a:spLocks noChangeArrowheads="1"/>
          </p:cNvSpPr>
          <p:nvPr/>
        </p:nvSpPr>
        <p:spPr bwMode="auto">
          <a:xfrm>
            <a:off x="5500688" y="5715000"/>
            <a:ext cx="3357562" cy="369888"/>
          </a:xfrm>
          <a:prstGeom prst="rect">
            <a:avLst/>
          </a:prstGeom>
          <a:noFill/>
          <a:ln w="9525">
            <a:noFill/>
            <a:miter lim="800000"/>
            <a:headEnd/>
            <a:tailEnd/>
          </a:ln>
        </p:spPr>
        <p:txBody>
          <a:bodyPr>
            <a:spAutoFit/>
          </a:bodyPr>
          <a:lstStyle/>
          <a:p>
            <a:r>
              <a:rPr lang="en-US">
                <a:latin typeface="Calibri" pitchFamily="34" charset="0"/>
              </a:rPr>
              <a:t>http://www.greek-language.gr</a:t>
            </a:r>
            <a:endParaRPr lang="el-G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3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15" fill="hold">
                            <p:stCondLst>
                              <p:cond delay="5000"/>
                            </p:stCondLst>
                            <p:childTnLst>
                              <p:par>
                                <p:cTn id="16" presetID="5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strVal val="#ppt_w*0.70"/>
                                          </p:val>
                                        </p:tav>
                                        <p:tav tm="100000">
                                          <p:val>
                                            <p:strVal val="#ppt_w"/>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animEffect transition="in" filter="fade">
                                      <p:cBhvr>
                                        <p:cTn id="20" dur="2000"/>
                                        <p:tgtEl>
                                          <p:spTgt spid="3"/>
                                        </p:tgtEl>
                                      </p:cBhvr>
                                    </p:animEffect>
                                  </p:childTnLst>
                                </p:cTn>
                              </p:par>
                            </p:childTnLst>
                          </p:cTn>
                        </p:par>
                        <p:par>
                          <p:cTn id="21" fill="hold">
                            <p:stCondLst>
                              <p:cond delay="7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500"/>
                                        <p:tgtEl>
                                          <p:spTgt spid="5"/>
                                        </p:tgtEl>
                                        <p:attrNameLst>
                                          <p:attrName>fillcolor</p:attrName>
                                        </p:attrNameLst>
                                      </p:cBhvr>
                                      <p:tavLst>
                                        <p:tav tm="0">
                                          <p:val>
                                            <p:clrVal>
                                              <a:schemeClr val="accent2"/>
                                            </p:clrVal>
                                          </p:val>
                                        </p:tav>
                                        <p:tav tm="50000">
                                          <p:val>
                                            <p:clrVal>
                                              <a:schemeClr val="hlink"/>
                                            </p:clrVal>
                                          </p:val>
                                        </p:tav>
                                      </p:tavLst>
                                    </p:anim>
                                    <p:set>
                                      <p:cBhvr>
                                        <p:cTn id="26"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WP_20171017_16_09_36_Pro.jpg"/>
          <p:cNvPicPr>
            <a:picLocks noChangeAspect="1"/>
          </p:cNvPicPr>
          <p:nvPr/>
        </p:nvPicPr>
        <p:blipFill>
          <a:blip r:embed="rId3" cstate="print"/>
          <a:srcRect/>
          <a:stretch>
            <a:fillRect/>
          </a:stretch>
        </p:blipFill>
        <p:spPr bwMode="auto">
          <a:xfrm>
            <a:off x="0" y="0"/>
            <a:ext cx="9144000" cy="7100888"/>
          </a:xfrm>
          <a:prstGeom prst="rect">
            <a:avLst/>
          </a:prstGeom>
          <a:noFill/>
          <a:ln w="9525">
            <a:noFill/>
            <a:miter lim="800000"/>
            <a:headEnd/>
            <a:tailEnd/>
          </a:ln>
        </p:spPr>
      </p:pic>
      <p:pic>
        <p:nvPicPr>
          <p:cNvPr id="5" name="4 - Εικόνα" descr="Αντίγραφο από Αντίγραφο από WP_20171017_16_09_36_Pro.jpg"/>
          <p:cNvPicPr>
            <a:picLocks noChangeAspect="1"/>
          </p:cNvPicPr>
          <p:nvPr/>
        </p:nvPicPr>
        <p:blipFill>
          <a:blip r:embed="rId4" cstate="print"/>
          <a:srcRect/>
          <a:stretch>
            <a:fillRect/>
          </a:stretch>
        </p:blipFill>
        <p:spPr bwMode="auto">
          <a:xfrm>
            <a:off x="3419475" y="5084763"/>
            <a:ext cx="2232025" cy="576262"/>
          </a:xfrm>
          <a:prstGeom prst="rect">
            <a:avLst/>
          </a:prstGeom>
          <a:noFill/>
          <a:ln w="9525">
            <a:noFill/>
            <a:miter lim="800000"/>
            <a:headEnd/>
            <a:tailEnd/>
          </a:ln>
        </p:spPr>
      </p:pic>
      <p:sp>
        <p:nvSpPr>
          <p:cNvPr id="8" name="7 - Επεξήγηση με παραλληλόγραμμο"/>
          <p:cNvSpPr/>
          <p:nvPr/>
        </p:nvSpPr>
        <p:spPr>
          <a:xfrm>
            <a:off x="4140200" y="765175"/>
            <a:ext cx="4679950" cy="3240088"/>
          </a:xfrm>
          <a:prstGeom prst="wedgeRectCallout">
            <a:avLst>
              <a:gd name="adj1" fmla="val -70562"/>
              <a:gd name="adj2" fmla="val 454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9" name="8 - Εικόνα" descr="Αντίγραφο από WP_20171017_16_09_36_Pro.jpg"/>
          <p:cNvPicPr>
            <a:picLocks noChangeAspect="1"/>
          </p:cNvPicPr>
          <p:nvPr/>
        </p:nvPicPr>
        <p:blipFill>
          <a:blip r:embed="rId5" cstate="print"/>
          <a:srcRect b="5173"/>
          <a:stretch>
            <a:fillRect/>
          </a:stretch>
        </p:blipFill>
        <p:spPr bwMode="auto">
          <a:xfrm>
            <a:off x="2500313" y="285750"/>
            <a:ext cx="6357937" cy="3929063"/>
          </a:xfrm>
          <a:prstGeom prst="rect">
            <a:avLst/>
          </a:prstGeom>
          <a:noFill/>
          <a:ln w="9525">
            <a:noFill/>
            <a:miter lim="800000"/>
            <a:headEnd/>
            <a:tailEnd/>
          </a:ln>
        </p:spPr>
      </p:pic>
      <p:sp>
        <p:nvSpPr>
          <p:cNvPr id="10" name="9 - TextBox"/>
          <p:cNvSpPr txBox="1">
            <a:spLocks noChangeArrowheads="1"/>
          </p:cNvSpPr>
          <p:nvPr/>
        </p:nvSpPr>
        <p:spPr bwMode="auto">
          <a:xfrm>
            <a:off x="0" y="4868863"/>
            <a:ext cx="4500563" cy="585787"/>
          </a:xfrm>
          <a:prstGeom prst="rect">
            <a:avLst/>
          </a:prstGeom>
          <a:noFill/>
          <a:ln w="9525">
            <a:noFill/>
            <a:miter lim="800000"/>
            <a:headEnd/>
            <a:tailEnd/>
          </a:ln>
        </p:spPr>
        <p:txBody>
          <a:bodyPr>
            <a:spAutoFit/>
          </a:bodyPr>
          <a:lstStyle/>
          <a:p>
            <a:r>
              <a:rPr lang="el-GR" sz="1600" b="1">
                <a:solidFill>
                  <a:srgbClr val="FF0000"/>
                </a:solidFill>
                <a:latin typeface="Times New Roman" pitchFamily="18" charset="0"/>
                <a:cs typeface="Times New Roman" pitchFamily="18" charset="0"/>
              </a:rPr>
              <a:t>ΛΕΞΙΚΟ  ΤΗΣ ΝΕΑΣ ΕΛΛΗΝΙΚΗΣ ΤΟΥ Γ. ΜΠΑΜΠΙΝΙΩΤΗ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12205 0.00046 L -0.35035 -0.20948 " pathEditMode="relative" rAng="0" ptsTypes="AA">
                                      <p:cBhvr>
                                        <p:cTn id="12" dur="2000" fill="hold"/>
                                        <p:tgtEl>
                                          <p:spTgt spid="5"/>
                                        </p:tgtEl>
                                        <p:attrNameLst>
                                          <p:attrName>ppt_x</p:attrName>
                                          <p:attrName>ppt_y</p:attrName>
                                        </p:attrNameLst>
                                      </p:cBhvr>
                                      <p:rCtr x="-114" y="-105"/>
                                    </p:animMotion>
                                  </p:childTnLst>
                                </p:cTn>
                              </p:par>
                              <p:par>
                                <p:cTn id="13" presetID="55" presetClass="exit" presetSubtype="0" fill="hold" nodeType="withEffect">
                                  <p:stCondLst>
                                    <p:cond delay="0"/>
                                  </p:stCondLst>
                                  <p:childTnLst>
                                    <p:anim calcmode="lin" valueType="num">
                                      <p:cBhvr>
                                        <p:cTn id="14" dur="3000"/>
                                        <p:tgtEl>
                                          <p:spTgt spid="4"/>
                                        </p:tgtEl>
                                        <p:attrNameLst>
                                          <p:attrName>ppt_w</p:attrName>
                                        </p:attrNameLst>
                                      </p:cBhvr>
                                      <p:tavLst>
                                        <p:tav tm="0">
                                          <p:val>
                                            <p:strVal val="ppt_w"/>
                                          </p:val>
                                        </p:tav>
                                        <p:tav tm="100000">
                                          <p:val>
                                            <p:strVal val="ppt_w*0.70"/>
                                          </p:val>
                                        </p:tav>
                                      </p:tavLst>
                                    </p:anim>
                                    <p:anim calcmode="lin" valueType="num">
                                      <p:cBhvr>
                                        <p:cTn id="15" dur="3000"/>
                                        <p:tgtEl>
                                          <p:spTgt spid="4"/>
                                        </p:tgtEl>
                                        <p:attrNameLst>
                                          <p:attrName>ppt_h</p:attrName>
                                        </p:attrNameLst>
                                      </p:cBhvr>
                                      <p:tavLst>
                                        <p:tav tm="0">
                                          <p:val>
                                            <p:strVal val="ppt_h"/>
                                          </p:val>
                                        </p:tav>
                                        <p:tav tm="100000">
                                          <p:val>
                                            <p:strVal val="ppt_h"/>
                                          </p:val>
                                        </p:tav>
                                      </p:tavLst>
                                    </p:anim>
                                    <p:animEffect transition="out" filter="fade">
                                      <p:cBhvr>
                                        <p:cTn id="16" dur="3000"/>
                                        <p:tgtEl>
                                          <p:spTgt spid="4"/>
                                        </p:tgtEl>
                                      </p:cBhvr>
                                    </p:animEffect>
                                    <p:set>
                                      <p:cBhvr>
                                        <p:cTn id="17" dur="1" fill="hold">
                                          <p:stCondLst>
                                            <p:cond delay="2999"/>
                                          </p:stCondLst>
                                        </p:cTn>
                                        <p:tgtEl>
                                          <p:spTgt spid="4"/>
                                        </p:tgtEl>
                                        <p:attrNameLst>
                                          <p:attrName>style.visibility</p:attrName>
                                        </p:attrNameLst>
                                      </p:cBhvr>
                                      <p:to>
                                        <p:strVal val="hidden"/>
                                      </p:to>
                                    </p:set>
                                  </p:childTnLst>
                                </p:cTn>
                              </p:par>
                            </p:childTnLst>
                          </p:cTn>
                        </p:par>
                        <p:par>
                          <p:cTn id="18" fill="hold">
                            <p:stCondLst>
                              <p:cond delay="4000"/>
                            </p:stCondLst>
                            <p:childTnLst>
                              <p:par>
                                <p:cTn id="19" presetID="53"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par>
                                <p:cTn id="24" presetID="27" presetClass="entr" presetSubtype="0" fill="hold" grpId="0" nodeType="withEffect">
                                  <p:stCondLst>
                                    <p:cond delay="0"/>
                                  </p:stCondLst>
                                  <p:iterate type="lt">
                                    <p:tmPct val="4000"/>
                                  </p:iterate>
                                  <p:childTnLst>
                                    <p:set>
                                      <p:cBhvr>
                                        <p:cTn id="25"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26" dur="3000"/>
                                        <p:tgtEl>
                                          <p:spTgt spid="10">
                                            <p:txEl>
                                              <p:pRg st="0" end="0"/>
                                            </p:txEl>
                                          </p:spTgt>
                                        </p:tgtEl>
                                        <p:attrNameLst>
                                          <p:attrName>style.color</p:attrName>
                                        </p:attrNameLst>
                                      </p:cBhvr>
                                      <p:tavLst>
                                        <p:tav tm="0">
                                          <p:val>
                                            <p:clrVal>
                                              <a:srgbClr val="FF0000"/>
                                            </p:clrVal>
                                          </p:val>
                                        </p:tav>
                                        <p:tav tm="50000">
                                          <p:val>
                                            <p:clrVal>
                                              <a:srgbClr val="FF0000"/>
                                            </p:clrVal>
                                          </p:val>
                                        </p:tav>
                                      </p:tavLst>
                                    </p:anim>
                                    <p:anim calcmode="discrete" valueType="clr">
                                      <p:cBhvr>
                                        <p:cTn id="27" dur="300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28" dur="3000"/>
                                        <p:tgtEl>
                                          <p:spTgt spid="10">
                                            <p:txEl>
                                              <p:pRg st="0" end="0"/>
                                            </p:txEl>
                                          </p:spTgt>
                                        </p:tgtEl>
                                        <p:attrNameLst>
                                          <p:attrName>fill.type</p:attrName>
                                        </p:attrNameLst>
                                      </p:cBhvr>
                                      <p:to>
                                        <p:strVal val="solid"/>
                                      </p:to>
                                    </p:set>
                                  </p:childTnLst>
                                  <p:subTnLst>
                                    <p:audio>
                                      <p:cMediaNode vol="79000">
                                        <p:cTn display="0" masterRel="sameClick">
                                          <p:stCondLst>
                                            <p:cond evt="begin" delay="0">
                                              <p:tn val="24"/>
                                            </p:cond>
                                          </p:stCondLst>
                                          <p:endCondLst>
                                            <p:cond evt="onStopAudio" delay="0">
                                              <p:tgtEl>
                                                <p:sldTgt/>
                                              </p:tgtEl>
                                            </p:cond>
                                          </p:endCondLst>
                                        </p:cTn>
                                        <p:tgtEl>
                                          <p:sndTgt r:embed="rId2" name="type.wav"/>
                                        </p:tgtEl>
                                      </p:cMediaNode>
                                    </p:audio>
                                  </p:subTnLst>
                                </p:cTn>
                              </p:par>
                              <p:par>
                                <p:cTn id="29" presetID="55"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0" fill="hold"/>
                                        <p:tgtEl>
                                          <p:spTgt spid="9"/>
                                        </p:tgtEl>
                                        <p:attrNameLst>
                                          <p:attrName>ppt_w</p:attrName>
                                        </p:attrNameLst>
                                      </p:cBhvr>
                                      <p:tavLst>
                                        <p:tav tm="0">
                                          <p:val>
                                            <p:strVal val="#ppt_w*0.70"/>
                                          </p:val>
                                        </p:tav>
                                        <p:tav tm="100000">
                                          <p:val>
                                            <p:strVal val="#ppt_w"/>
                                          </p:val>
                                        </p:tav>
                                      </p:tavLst>
                                    </p:anim>
                                    <p:anim calcmode="lin" valueType="num">
                                      <p:cBhvr>
                                        <p:cTn id="32" dur="5000" fill="hold"/>
                                        <p:tgtEl>
                                          <p:spTgt spid="9"/>
                                        </p:tgtEl>
                                        <p:attrNameLst>
                                          <p:attrName>ppt_h</p:attrName>
                                        </p:attrNameLst>
                                      </p:cBhvr>
                                      <p:tavLst>
                                        <p:tav tm="0">
                                          <p:val>
                                            <p:strVal val="#ppt_h"/>
                                          </p:val>
                                        </p:tav>
                                        <p:tav tm="100000">
                                          <p:val>
                                            <p:strVal val="#ppt_h"/>
                                          </p:val>
                                        </p:tav>
                                      </p:tavLst>
                                    </p:anim>
                                    <p:animEffect transition="in" filter="fade">
                                      <p:cBhvr>
                                        <p:cTn id="33"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ctrTitle"/>
          </p:nvPr>
        </p:nvSpPr>
        <p:spPr>
          <a:xfrm>
            <a:off x="0" y="-674688"/>
            <a:ext cx="8278813" cy="2060576"/>
          </a:xfrm>
        </p:spPr>
        <p:txBody>
          <a:bodyPr/>
          <a:lstStyle/>
          <a:p>
            <a:pPr algn="l" eaLnBrk="1" hangingPunct="1"/>
            <a:r>
              <a:rPr lang="el-GR" sz="3200" dirty="0" smtClean="0">
                <a:latin typeface="Palatino Linotype" pitchFamily="18" charset="0"/>
              </a:rPr>
              <a:t>                  </a:t>
            </a:r>
            <a:r>
              <a:rPr lang="el-GR" sz="4000" dirty="0" smtClean="0">
                <a:solidFill>
                  <a:schemeClr val="tx1">
                    <a:lumMod val="85000"/>
                  </a:schemeClr>
                </a:solidFill>
                <a:latin typeface="Palatino Linotype" pitchFamily="18" charset="0"/>
              </a:rPr>
              <a:t>Είδη του Ρεπορτάζ</a:t>
            </a:r>
          </a:p>
        </p:txBody>
      </p:sp>
      <p:sp>
        <p:nvSpPr>
          <p:cNvPr id="3" name="2 - Υπότιτλος"/>
          <p:cNvSpPr>
            <a:spLocks noGrp="1"/>
          </p:cNvSpPr>
          <p:nvPr>
            <p:ph type="subTitle" idx="1"/>
          </p:nvPr>
        </p:nvSpPr>
        <p:spPr>
          <a:xfrm>
            <a:off x="0" y="1557338"/>
            <a:ext cx="8820150" cy="5086350"/>
          </a:xfrm>
        </p:spPr>
        <p:txBody>
          <a:bodyPr rtlCol="0">
            <a:normAutofit fontScale="25000" lnSpcReduction="20000"/>
          </a:bodyPr>
          <a:lstStyle/>
          <a:p>
            <a:pPr eaLnBrk="1" fontAlgn="auto" hangingPunct="1">
              <a:spcAft>
                <a:spcPts val="0"/>
              </a:spcAft>
              <a:buFont typeface="Arial" pitchFamily="34" charset="0"/>
              <a:buNone/>
              <a:defRPr/>
            </a:pPr>
            <a:endParaRPr lang="el-GR" sz="2000" dirty="0" smtClean="0">
              <a:latin typeface="Palatino Linotype" pitchFamily="18" charset="0"/>
            </a:endParaRPr>
          </a:p>
          <a:p>
            <a:pPr eaLnBrk="1" fontAlgn="auto" hangingPunct="1">
              <a:spcAft>
                <a:spcPts val="0"/>
              </a:spcAft>
              <a:buFont typeface="Arial" pitchFamily="34" charset="0"/>
              <a:buNone/>
              <a:defRPr/>
            </a:pPr>
            <a:endParaRPr lang="el-GR" sz="2000" dirty="0" smtClean="0">
              <a:latin typeface="Palatino Linotype" pitchFamily="18" charset="0"/>
            </a:endParaRPr>
          </a:p>
          <a:p>
            <a:pPr algn="l" eaLnBrk="1" fontAlgn="auto" hangingPunct="1">
              <a:spcAft>
                <a:spcPts val="0"/>
              </a:spcAft>
              <a:buFont typeface="Arial" pitchFamily="34" charset="0"/>
              <a:buNone/>
              <a:defRPr/>
            </a:pPr>
            <a:r>
              <a:rPr lang="el-GR" sz="14400" dirty="0" smtClean="0">
                <a:solidFill>
                  <a:schemeClr val="tx1">
                    <a:lumMod val="85000"/>
                  </a:schemeClr>
                </a:solidFill>
                <a:latin typeface="Palatino Linotype" pitchFamily="18" charset="0"/>
              </a:rPr>
              <a:t>Το ρεπορτάζ διακρίνεται σε πολιτικό, οικονομικό, αστυνομικό,  κοινωνικό, πολιτιστικό, αθλητικό</a:t>
            </a:r>
            <a:r>
              <a:rPr lang="el-GR" sz="14400" dirty="0" smtClean="0">
                <a:solidFill>
                  <a:schemeClr val="tx1">
                    <a:lumMod val="85000"/>
                  </a:schemeClr>
                </a:solidFill>
              </a:rPr>
              <a:t>.</a:t>
            </a:r>
            <a:endParaRPr lang="el-GR" sz="14400" dirty="0" smtClean="0">
              <a:solidFill>
                <a:schemeClr val="tx1">
                  <a:lumMod val="85000"/>
                </a:schemeClr>
              </a:solidFill>
              <a:latin typeface="Palatino Linotype" pitchFamily="18" charset="0"/>
            </a:endParaRPr>
          </a:p>
          <a:p>
            <a:pPr algn="l" eaLnBrk="1" fontAlgn="auto" hangingPunct="1">
              <a:spcAft>
                <a:spcPts val="0"/>
              </a:spcAft>
              <a:buFont typeface="Arial" pitchFamily="34" charset="0"/>
              <a:buNone/>
              <a:defRPr/>
            </a:pPr>
            <a:r>
              <a:rPr lang="el-GR" sz="9600" dirty="0" smtClean="0">
                <a:solidFill>
                  <a:schemeClr val="bg1"/>
                </a:solidFill>
                <a:latin typeface="Palatino Linotype" pitchFamily="18" charset="0"/>
              </a:rPr>
              <a:t>                                                    </a:t>
            </a:r>
            <a:r>
              <a:rPr lang="en-US" sz="9600" dirty="0" smtClean="0">
                <a:solidFill>
                  <a:schemeClr val="bg1"/>
                </a:solidFill>
                <a:latin typeface="Palatino Linotype" pitchFamily="18" charset="0"/>
              </a:rPr>
              <a:t>http://eclass.teiion</a:t>
            </a:r>
            <a:r>
              <a:rPr lang="en-US" sz="8000" dirty="0" smtClean="0">
                <a:solidFill>
                  <a:schemeClr val="bg1"/>
                </a:solidFill>
                <a:latin typeface="Palatino Linotype" pitchFamily="18" charset="0"/>
              </a:rPr>
              <a:t>.gr</a:t>
            </a:r>
            <a:endParaRPr lang="el-GR" sz="8000" dirty="0" smtClean="0">
              <a:solidFill>
                <a:schemeClr val="bg1"/>
              </a:solidFill>
              <a:latin typeface="Palatino Linotype" pitchFamily="18" charset="0"/>
            </a:endParaRPr>
          </a:p>
          <a:p>
            <a:pPr algn="l" eaLnBrk="1" fontAlgn="auto" hangingPunct="1">
              <a:spcAft>
                <a:spcPts val="0"/>
              </a:spcAft>
              <a:buFont typeface="Arial" pitchFamily="34" charset="0"/>
              <a:buNone/>
              <a:defRPr/>
            </a:pPr>
            <a:r>
              <a:rPr lang="el-GR" sz="9600" dirty="0" smtClean="0">
                <a:solidFill>
                  <a:schemeClr val="tx1">
                    <a:lumMod val="95000"/>
                  </a:schemeClr>
                </a:solidFill>
                <a:latin typeface="Palatino Linotype" pitchFamily="18" charset="0"/>
              </a:rPr>
              <a:t>Κοινωνικό ρεπορτάζ   και χαρακτηριστικά του.   </a:t>
            </a:r>
          </a:p>
          <a:p>
            <a:pPr algn="l" eaLnBrk="1" fontAlgn="auto" hangingPunct="1">
              <a:spcAft>
                <a:spcPts val="0"/>
              </a:spcAft>
              <a:buFont typeface="Arial" pitchFamily="34" charset="0"/>
              <a:buNone/>
              <a:defRPr/>
            </a:pPr>
            <a:r>
              <a:rPr lang="el-GR" sz="9600" dirty="0" smtClean="0">
                <a:solidFill>
                  <a:schemeClr val="tx1">
                    <a:lumMod val="95000"/>
                  </a:schemeClr>
                </a:solidFill>
                <a:latin typeface="Palatino Linotype" pitchFamily="18" charset="0"/>
              </a:rPr>
              <a:t>Αφορά ευαίσθητες κοινωνικές ομάδες, άρα διακρίνεται για: </a:t>
            </a:r>
          </a:p>
          <a:p>
            <a:pPr algn="l" eaLnBrk="1" fontAlgn="auto" hangingPunct="1">
              <a:spcAft>
                <a:spcPts val="0"/>
              </a:spcAft>
              <a:buFont typeface="Arial" pitchFamily="34" charset="0"/>
              <a:buNone/>
              <a:defRPr/>
            </a:pPr>
            <a:r>
              <a:rPr lang="el-GR" sz="9600" dirty="0" smtClean="0">
                <a:solidFill>
                  <a:schemeClr val="tx1">
                    <a:lumMod val="95000"/>
                  </a:schemeClr>
                </a:solidFill>
                <a:latin typeface="Palatino Linotype" pitchFamily="18" charset="0"/>
              </a:rPr>
              <a:t>Α) την αυξημένη ευαισθησία ,</a:t>
            </a:r>
          </a:p>
          <a:p>
            <a:pPr algn="l" eaLnBrk="1" fontAlgn="auto" hangingPunct="1">
              <a:spcAft>
                <a:spcPts val="0"/>
              </a:spcAft>
              <a:buFont typeface="Arial" pitchFamily="34" charset="0"/>
              <a:buNone/>
              <a:defRPr/>
            </a:pPr>
            <a:r>
              <a:rPr lang="el-GR" sz="9600" dirty="0" smtClean="0">
                <a:solidFill>
                  <a:schemeClr val="tx1">
                    <a:lumMod val="95000"/>
                  </a:schemeClr>
                </a:solidFill>
                <a:latin typeface="Palatino Linotype" pitchFamily="18" charset="0"/>
              </a:rPr>
              <a:t>Β)</a:t>
            </a:r>
            <a:r>
              <a:rPr lang="en-US" sz="9600" dirty="0" smtClean="0">
                <a:solidFill>
                  <a:schemeClr val="tx1">
                    <a:lumMod val="95000"/>
                  </a:schemeClr>
                </a:solidFill>
                <a:latin typeface="Palatino Linotype" pitchFamily="18" charset="0"/>
              </a:rPr>
              <a:t> </a:t>
            </a:r>
            <a:r>
              <a:rPr lang="el-GR" sz="9600" dirty="0" smtClean="0">
                <a:solidFill>
                  <a:schemeClr val="tx1">
                    <a:lumMod val="95000"/>
                  </a:schemeClr>
                </a:solidFill>
                <a:latin typeface="Palatino Linotype" pitchFamily="18" charset="0"/>
              </a:rPr>
              <a:t>τη διακριτικότητα, </a:t>
            </a:r>
          </a:p>
          <a:p>
            <a:pPr algn="l" eaLnBrk="1" fontAlgn="auto" hangingPunct="1">
              <a:spcAft>
                <a:spcPts val="0"/>
              </a:spcAft>
              <a:buFont typeface="Arial" pitchFamily="34" charset="0"/>
              <a:buNone/>
              <a:defRPr/>
            </a:pPr>
            <a:r>
              <a:rPr lang="el-GR" sz="9600" dirty="0" smtClean="0">
                <a:solidFill>
                  <a:schemeClr val="tx1">
                    <a:lumMod val="95000"/>
                  </a:schemeClr>
                </a:solidFill>
                <a:latin typeface="Palatino Linotype" pitchFamily="18" charset="0"/>
              </a:rPr>
              <a:t>Γ) την πιστή τήρηση της δεοντολογίας και της νομοθεσίας (</a:t>
            </a:r>
            <a:r>
              <a:rPr lang="el-GR" sz="9600" dirty="0" err="1" smtClean="0">
                <a:solidFill>
                  <a:schemeClr val="tx1">
                    <a:lumMod val="95000"/>
                  </a:schemeClr>
                </a:solidFill>
                <a:latin typeface="Palatino Linotype" pitchFamily="18" charset="0"/>
              </a:rPr>
              <a:t>π.χ</a:t>
            </a:r>
            <a:r>
              <a:rPr lang="el-GR" sz="9600" dirty="0" smtClean="0">
                <a:solidFill>
                  <a:schemeClr val="tx1">
                    <a:lumMod val="95000"/>
                  </a:schemeClr>
                </a:solidFill>
                <a:latin typeface="Palatino Linotype" pitchFamily="18" charset="0"/>
              </a:rPr>
              <a:t> προσωπικά δεδομένα, πνευματικά δικαιώματα, δικαιώματα του πολίτη </a:t>
            </a:r>
            <a:r>
              <a:rPr lang="el-GR" sz="9600" dirty="0" err="1" smtClean="0">
                <a:solidFill>
                  <a:schemeClr val="tx1">
                    <a:lumMod val="95000"/>
                  </a:schemeClr>
                </a:solidFill>
                <a:latin typeface="Palatino Linotype" pitchFamily="18" charset="0"/>
              </a:rPr>
              <a:t>κ.α</a:t>
            </a:r>
            <a:r>
              <a:rPr lang="el-GR" sz="9600" dirty="0" smtClean="0">
                <a:solidFill>
                  <a:schemeClr val="tx1">
                    <a:lumMod val="95000"/>
                  </a:schemeClr>
                </a:solidFill>
                <a:latin typeface="Palatino Linotype" pitchFamily="18" charset="0"/>
              </a:rPr>
              <a:t>) ,  </a:t>
            </a:r>
          </a:p>
          <a:p>
            <a:pPr algn="l" eaLnBrk="1" fontAlgn="auto" hangingPunct="1">
              <a:spcAft>
                <a:spcPts val="0"/>
              </a:spcAft>
              <a:buFont typeface="Arial" pitchFamily="34" charset="0"/>
              <a:buNone/>
              <a:defRPr/>
            </a:pPr>
            <a:r>
              <a:rPr lang="el-GR" sz="9600" dirty="0" smtClean="0">
                <a:solidFill>
                  <a:schemeClr val="tx1">
                    <a:lumMod val="95000"/>
                  </a:schemeClr>
                </a:solidFill>
                <a:latin typeface="Palatino Linotype" pitchFamily="18" charset="0"/>
              </a:rPr>
              <a:t>στα οποία πρέπει να  ανταποκρίνεται ο κάθε ρεπόρτερ- δημοσιογράφος.                                                                        </a:t>
            </a:r>
            <a:endParaRPr lang="el-GR" sz="9600" dirty="0">
              <a:solidFill>
                <a:schemeClr val="tx1">
                  <a:lumMod val="95000"/>
                </a:schemeClr>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155" decel="100000"/>
                                        <p:tgtEl>
                                          <p:spTgt spid="3">
                                            <p:txEl>
                                              <p:pRg st="4" end="4"/>
                                            </p:txEl>
                                          </p:spTgt>
                                        </p:tgtEl>
                                      </p:cBhvr>
                                    </p:animEffect>
                                    <p:animScale>
                                      <p:cBhvr>
                                        <p:cTn id="8" dur="1155" decel="100000"/>
                                        <p:tgtEl>
                                          <p:spTgt spid="3">
                                            <p:txEl>
                                              <p:pRg st="4" end="4"/>
                                            </p:txEl>
                                          </p:spTgt>
                                        </p:tgtEl>
                                      </p:cBhvr>
                                      <p:from x="10000" y="10000"/>
                                      <p:to x="200000" y="450000"/>
                                    </p:animScale>
                                    <p:animScale>
                                      <p:cBhvr>
                                        <p:cTn id="9" dur="1845" accel="100000" fill="hold">
                                          <p:stCondLst>
                                            <p:cond delay="1155"/>
                                          </p:stCondLst>
                                        </p:cTn>
                                        <p:tgtEl>
                                          <p:spTgt spid="3">
                                            <p:txEl>
                                              <p:pRg st="4" end="4"/>
                                            </p:txEl>
                                          </p:spTgt>
                                        </p:tgtEl>
                                      </p:cBhvr>
                                      <p:from x="200000" y="450000"/>
                                      <p:to x="100000" y="100000"/>
                                    </p:animScale>
                                    <p:set>
                                      <p:cBhvr>
                                        <p:cTn id="10" dur="1155" fill="hold"/>
                                        <p:tgtEl>
                                          <p:spTgt spid="3">
                                            <p:txEl>
                                              <p:pRg st="4" end="4"/>
                                            </p:txEl>
                                          </p:spTgt>
                                        </p:tgtEl>
                                        <p:attrNameLst>
                                          <p:attrName>ppt_x</p:attrName>
                                        </p:attrNameLst>
                                      </p:cBhvr>
                                      <p:to>
                                        <p:strVal val="(0.5)"/>
                                      </p:to>
                                    </p:set>
                                    <p:anim from="(0.5)" to="(#ppt_x)" calcmode="lin" valueType="num">
                                      <p:cBhvr>
                                        <p:cTn id="11" dur="1845" accel="100000" fill="hold">
                                          <p:stCondLst>
                                            <p:cond delay="1155"/>
                                          </p:stCondLst>
                                        </p:cTn>
                                        <p:tgtEl>
                                          <p:spTgt spid="3">
                                            <p:txEl>
                                              <p:pRg st="4" end="4"/>
                                            </p:txEl>
                                          </p:spTgt>
                                        </p:tgtEl>
                                        <p:attrNameLst>
                                          <p:attrName>ppt_x</p:attrName>
                                        </p:attrNameLst>
                                      </p:cBhvr>
                                    </p:anim>
                                    <p:set>
                                      <p:cBhvr>
                                        <p:cTn id="12" dur="1155" fill="hold"/>
                                        <p:tgtEl>
                                          <p:spTgt spid="3">
                                            <p:txEl>
                                              <p:pRg st="4" end="4"/>
                                            </p:txEl>
                                          </p:spTgt>
                                        </p:tgtEl>
                                        <p:attrNameLst>
                                          <p:attrName>ppt_y</p:attrName>
                                        </p:attrNameLst>
                                      </p:cBhvr>
                                      <p:to>
                                        <p:strVal val="(#ppt_y+0.4)"/>
                                      </p:to>
                                    </p:set>
                                    <p:anim from="(#ppt_y+0.4)" to="(#ppt_y)" calcmode="lin" valueType="num">
                                      <p:cBhvr>
                                        <p:cTn id="13" dur="1845" accel="100000" fill="hold">
                                          <p:stCondLst>
                                            <p:cond delay="1155"/>
                                          </p:stCondLst>
                                        </p:cTn>
                                        <p:tgtEl>
                                          <p:spTgt spid="3">
                                            <p:txEl>
                                              <p:pRg st="4" end="4"/>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155" decel="100000"/>
                                        <p:tgtEl>
                                          <p:spTgt spid="3">
                                            <p:txEl>
                                              <p:pRg st="5" end="5"/>
                                            </p:txEl>
                                          </p:spTgt>
                                        </p:tgtEl>
                                      </p:cBhvr>
                                    </p:animEffect>
                                    <p:animScale>
                                      <p:cBhvr>
                                        <p:cTn id="19" dur="1155" decel="100000"/>
                                        <p:tgtEl>
                                          <p:spTgt spid="3">
                                            <p:txEl>
                                              <p:pRg st="5" end="5"/>
                                            </p:txEl>
                                          </p:spTgt>
                                        </p:tgtEl>
                                      </p:cBhvr>
                                      <p:from x="10000" y="10000"/>
                                      <p:to x="200000" y="450000"/>
                                    </p:animScale>
                                    <p:animScale>
                                      <p:cBhvr>
                                        <p:cTn id="20" dur="1845" accel="100000" fill="hold">
                                          <p:stCondLst>
                                            <p:cond delay="1155"/>
                                          </p:stCondLst>
                                        </p:cTn>
                                        <p:tgtEl>
                                          <p:spTgt spid="3">
                                            <p:txEl>
                                              <p:pRg st="5" end="5"/>
                                            </p:txEl>
                                          </p:spTgt>
                                        </p:tgtEl>
                                      </p:cBhvr>
                                      <p:from x="200000" y="450000"/>
                                      <p:to x="100000" y="100000"/>
                                    </p:animScale>
                                    <p:set>
                                      <p:cBhvr>
                                        <p:cTn id="21" dur="1155" fill="hold"/>
                                        <p:tgtEl>
                                          <p:spTgt spid="3">
                                            <p:txEl>
                                              <p:pRg st="5" end="5"/>
                                            </p:txEl>
                                          </p:spTgt>
                                        </p:tgtEl>
                                        <p:attrNameLst>
                                          <p:attrName>ppt_x</p:attrName>
                                        </p:attrNameLst>
                                      </p:cBhvr>
                                      <p:to>
                                        <p:strVal val="(0.5)"/>
                                      </p:to>
                                    </p:set>
                                    <p:anim from="(0.5)" to="(#ppt_x)" calcmode="lin" valueType="num">
                                      <p:cBhvr>
                                        <p:cTn id="22" dur="1845" accel="100000" fill="hold">
                                          <p:stCondLst>
                                            <p:cond delay="1155"/>
                                          </p:stCondLst>
                                        </p:cTn>
                                        <p:tgtEl>
                                          <p:spTgt spid="3">
                                            <p:txEl>
                                              <p:pRg st="5" end="5"/>
                                            </p:txEl>
                                          </p:spTgt>
                                        </p:tgtEl>
                                        <p:attrNameLst>
                                          <p:attrName>ppt_x</p:attrName>
                                        </p:attrNameLst>
                                      </p:cBhvr>
                                    </p:anim>
                                    <p:set>
                                      <p:cBhvr>
                                        <p:cTn id="23" dur="1155" fill="hold"/>
                                        <p:tgtEl>
                                          <p:spTgt spid="3">
                                            <p:txEl>
                                              <p:pRg st="5" end="5"/>
                                            </p:txEl>
                                          </p:spTgt>
                                        </p:tgtEl>
                                        <p:attrNameLst>
                                          <p:attrName>ppt_y</p:attrName>
                                        </p:attrNameLst>
                                      </p:cBhvr>
                                      <p:to>
                                        <p:strVal val="(#ppt_y+0.4)"/>
                                      </p:to>
                                    </p:set>
                                    <p:anim from="(#ppt_y+0.4)" to="(#ppt_y)" calcmode="lin" valueType="num">
                                      <p:cBhvr>
                                        <p:cTn id="24" dur="1845" accel="100000" fill="hold">
                                          <p:stCondLst>
                                            <p:cond delay="1155"/>
                                          </p:stCondLst>
                                        </p:cTn>
                                        <p:tgtEl>
                                          <p:spTgt spid="3">
                                            <p:txEl>
                                              <p:pRg st="5" end="5"/>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155" decel="100000"/>
                                        <p:tgtEl>
                                          <p:spTgt spid="3">
                                            <p:txEl>
                                              <p:pRg st="6" end="6"/>
                                            </p:txEl>
                                          </p:spTgt>
                                        </p:tgtEl>
                                      </p:cBhvr>
                                    </p:animEffect>
                                    <p:animScale>
                                      <p:cBhvr>
                                        <p:cTn id="30" dur="1155" decel="100000"/>
                                        <p:tgtEl>
                                          <p:spTgt spid="3">
                                            <p:txEl>
                                              <p:pRg st="6" end="6"/>
                                            </p:txEl>
                                          </p:spTgt>
                                        </p:tgtEl>
                                      </p:cBhvr>
                                      <p:from x="10000" y="10000"/>
                                      <p:to x="200000" y="450000"/>
                                    </p:animScale>
                                    <p:animScale>
                                      <p:cBhvr>
                                        <p:cTn id="31" dur="1845" accel="100000" fill="hold">
                                          <p:stCondLst>
                                            <p:cond delay="1155"/>
                                          </p:stCondLst>
                                        </p:cTn>
                                        <p:tgtEl>
                                          <p:spTgt spid="3">
                                            <p:txEl>
                                              <p:pRg st="6" end="6"/>
                                            </p:txEl>
                                          </p:spTgt>
                                        </p:tgtEl>
                                      </p:cBhvr>
                                      <p:from x="200000" y="450000"/>
                                      <p:to x="100000" y="100000"/>
                                    </p:animScale>
                                    <p:set>
                                      <p:cBhvr>
                                        <p:cTn id="32" dur="1155" fill="hold"/>
                                        <p:tgtEl>
                                          <p:spTgt spid="3">
                                            <p:txEl>
                                              <p:pRg st="6" end="6"/>
                                            </p:txEl>
                                          </p:spTgt>
                                        </p:tgtEl>
                                        <p:attrNameLst>
                                          <p:attrName>ppt_x</p:attrName>
                                        </p:attrNameLst>
                                      </p:cBhvr>
                                      <p:to>
                                        <p:strVal val="(0.5)"/>
                                      </p:to>
                                    </p:set>
                                    <p:anim from="(0.5)" to="(#ppt_x)" calcmode="lin" valueType="num">
                                      <p:cBhvr>
                                        <p:cTn id="33" dur="1845" accel="100000" fill="hold">
                                          <p:stCondLst>
                                            <p:cond delay="1155"/>
                                          </p:stCondLst>
                                        </p:cTn>
                                        <p:tgtEl>
                                          <p:spTgt spid="3">
                                            <p:txEl>
                                              <p:pRg st="6" end="6"/>
                                            </p:txEl>
                                          </p:spTgt>
                                        </p:tgtEl>
                                        <p:attrNameLst>
                                          <p:attrName>ppt_x</p:attrName>
                                        </p:attrNameLst>
                                      </p:cBhvr>
                                    </p:anim>
                                    <p:set>
                                      <p:cBhvr>
                                        <p:cTn id="34" dur="1155" fill="hold"/>
                                        <p:tgtEl>
                                          <p:spTgt spid="3">
                                            <p:txEl>
                                              <p:pRg st="6" end="6"/>
                                            </p:txEl>
                                          </p:spTgt>
                                        </p:tgtEl>
                                        <p:attrNameLst>
                                          <p:attrName>ppt_y</p:attrName>
                                        </p:attrNameLst>
                                      </p:cBhvr>
                                      <p:to>
                                        <p:strVal val="(#ppt_y+0.4)"/>
                                      </p:to>
                                    </p:set>
                                    <p:anim from="(#ppt_y+0.4)" to="(#ppt_y)" calcmode="lin" valueType="num">
                                      <p:cBhvr>
                                        <p:cTn id="35" dur="1845" accel="100000" fill="hold">
                                          <p:stCondLst>
                                            <p:cond delay="1155"/>
                                          </p:stCondLst>
                                        </p:cTn>
                                        <p:tgtEl>
                                          <p:spTgt spid="3">
                                            <p:txEl>
                                              <p:pRg st="6" end="6"/>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155" decel="100000"/>
                                        <p:tgtEl>
                                          <p:spTgt spid="3">
                                            <p:txEl>
                                              <p:pRg st="7" end="7"/>
                                            </p:txEl>
                                          </p:spTgt>
                                        </p:tgtEl>
                                      </p:cBhvr>
                                    </p:animEffect>
                                    <p:animScale>
                                      <p:cBhvr>
                                        <p:cTn id="41" dur="1155" decel="100000"/>
                                        <p:tgtEl>
                                          <p:spTgt spid="3">
                                            <p:txEl>
                                              <p:pRg st="7" end="7"/>
                                            </p:txEl>
                                          </p:spTgt>
                                        </p:tgtEl>
                                      </p:cBhvr>
                                      <p:from x="10000" y="10000"/>
                                      <p:to x="200000" y="450000"/>
                                    </p:animScale>
                                    <p:animScale>
                                      <p:cBhvr>
                                        <p:cTn id="42" dur="1845" accel="100000" fill="hold">
                                          <p:stCondLst>
                                            <p:cond delay="1155"/>
                                          </p:stCondLst>
                                        </p:cTn>
                                        <p:tgtEl>
                                          <p:spTgt spid="3">
                                            <p:txEl>
                                              <p:pRg st="7" end="7"/>
                                            </p:txEl>
                                          </p:spTgt>
                                        </p:tgtEl>
                                      </p:cBhvr>
                                      <p:from x="200000" y="450000"/>
                                      <p:to x="100000" y="100000"/>
                                    </p:animScale>
                                    <p:set>
                                      <p:cBhvr>
                                        <p:cTn id="43" dur="1155" fill="hold"/>
                                        <p:tgtEl>
                                          <p:spTgt spid="3">
                                            <p:txEl>
                                              <p:pRg st="7" end="7"/>
                                            </p:txEl>
                                          </p:spTgt>
                                        </p:tgtEl>
                                        <p:attrNameLst>
                                          <p:attrName>ppt_x</p:attrName>
                                        </p:attrNameLst>
                                      </p:cBhvr>
                                      <p:to>
                                        <p:strVal val="(0.5)"/>
                                      </p:to>
                                    </p:set>
                                    <p:anim from="(0.5)" to="(#ppt_x)" calcmode="lin" valueType="num">
                                      <p:cBhvr>
                                        <p:cTn id="44" dur="1845" accel="100000" fill="hold">
                                          <p:stCondLst>
                                            <p:cond delay="1155"/>
                                          </p:stCondLst>
                                        </p:cTn>
                                        <p:tgtEl>
                                          <p:spTgt spid="3">
                                            <p:txEl>
                                              <p:pRg st="7" end="7"/>
                                            </p:txEl>
                                          </p:spTgt>
                                        </p:tgtEl>
                                        <p:attrNameLst>
                                          <p:attrName>ppt_x</p:attrName>
                                        </p:attrNameLst>
                                      </p:cBhvr>
                                    </p:anim>
                                    <p:set>
                                      <p:cBhvr>
                                        <p:cTn id="45" dur="1155" fill="hold"/>
                                        <p:tgtEl>
                                          <p:spTgt spid="3">
                                            <p:txEl>
                                              <p:pRg st="7" end="7"/>
                                            </p:txEl>
                                          </p:spTgt>
                                        </p:tgtEl>
                                        <p:attrNameLst>
                                          <p:attrName>ppt_y</p:attrName>
                                        </p:attrNameLst>
                                      </p:cBhvr>
                                      <p:to>
                                        <p:strVal val="(#ppt_y+0.4)"/>
                                      </p:to>
                                    </p:set>
                                    <p:anim from="(#ppt_y+0.4)" to="(#ppt_y)" calcmode="lin" valueType="num">
                                      <p:cBhvr>
                                        <p:cTn id="46" dur="1845" accel="100000" fill="hold">
                                          <p:stCondLst>
                                            <p:cond delay="1155"/>
                                          </p:stCondLst>
                                        </p:cTn>
                                        <p:tgtEl>
                                          <p:spTgt spid="3">
                                            <p:txEl>
                                              <p:pRg st="7" end="7"/>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155" decel="100000"/>
                                        <p:tgtEl>
                                          <p:spTgt spid="3">
                                            <p:txEl>
                                              <p:pRg st="8" end="8"/>
                                            </p:txEl>
                                          </p:spTgt>
                                        </p:tgtEl>
                                      </p:cBhvr>
                                    </p:animEffect>
                                    <p:animScale>
                                      <p:cBhvr>
                                        <p:cTn id="52" dur="1155" decel="100000"/>
                                        <p:tgtEl>
                                          <p:spTgt spid="3">
                                            <p:txEl>
                                              <p:pRg st="8" end="8"/>
                                            </p:txEl>
                                          </p:spTgt>
                                        </p:tgtEl>
                                      </p:cBhvr>
                                      <p:from x="10000" y="10000"/>
                                      <p:to x="200000" y="450000"/>
                                    </p:animScale>
                                    <p:animScale>
                                      <p:cBhvr>
                                        <p:cTn id="53" dur="1845" accel="100000" fill="hold">
                                          <p:stCondLst>
                                            <p:cond delay="1155"/>
                                          </p:stCondLst>
                                        </p:cTn>
                                        <p:tgtEl>
                                          <p:spTgt spid="3">
                                            <p:txEl>
                                              <p:pRg st="8" end="8"/>
                                            </p:txEl>
                                          </p:spTgt>
                                        </p:tgtEl>
                                      </p:cBhvr>
                                      <p:from x="200000" y="450000"/>
                                      <p:to x="100000" y="100000"/>
                                    </p:animScale>
                                    <p:set>
                                      <p:cBhvr>
                                        <p:cTn id="54" dur="1155" fill="hold"/>
                                        <p:tgtEl>
                                          <p:spTgt spid="3">
                                            <p:txEl>
                                              <p:pRg st="8" end="8"/>
                                            </p:txEl>
                                          </p:spTgt>
                                        </p:tgtEl>
                                        <p:attrNameLst>
                                          <p:attrName>ppt_x</p:attrName>
                                        </p:attrNameLst>
                                      </p:cBhvr>
                                      <p:to>
                                        <p:strVal val="(0.5)"/>
                                      </p:to>
                                    </p:set>
                                    <p:anim from="(0.5)" to="(#ppt_x)" calcmode="lin" valueType="num">
                                      <p:cBhvr>
                                        <p:cTn id="55" dur="1845" accel="100000" fill="hold">
                                          <p:stCondLst>
                                            <p:cond delay="1155"/>
                                          </p:stCondLst>
                                        </p:cTn>
                                        <p:tgtEl>
                                          <p:spTgt spid="3">
                                            <p:txEl>
                                              <p:pRg st="8" end="8"/>
                                            </p:txEl>
                                          </p:spTgt>
                                        </p:tgtEl>
                                        <p:attrNameLst>
                                          <p:attrName>ppt_x</p:attrName>
                                        </p:attrNameLst>
                                      </p:cBhvr>
                                    </p:anim>
                                    <p:set>
                                      <p:cBhvr>
                                        <p:cTn id="56" dur="1155" fill="hold"/>
                                        <p:tgtEl>
                                          <p:spTgt spid="3">
                                            <p:txEl>
                                              <p:pRg st="8" end="8"/>
                                            </p:txEl>
                                          </p:spTgt>
                                        </p:tgtEl>
                                        <p:attrNameLst>
                                          <p:attrName>ppt_y</p:attrName>
                                        </p:attrNameLst>
                                      </p:cBhvr>
                                      <p:to>
                                        <p:strVal val="(#ppt_y+0.4)"/>
                                      </p:to>
                                    </p:set>
                                    <p:anim from="(#ppt_y+0.4)" to="(#ppt_y)" calcmode="lin" valueType="num">
                                      <p:cBhvr>
                                        <p:cTn id="57" dur="1845" accel="100000" fill="hold">
                                          <p:stCondLst>
                                            <p:cond delay="1155"/>
                                          </p:stCondLst>
                                        </p:cTn>
                                        <p:tgtEl>
                                          <p:spTgt spid="3">
                                            <p:txEl>
                                              <p:pRg st="8" end="8"/>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155" decel="100000"/>
                                        <p:tgtEl>
                                          <p:spTgt spid="3">
                                            <p:txEl>
                                              <p:pRg st="9" end="9"/>
                                            </p:txEl>
                                          </p:spTgt>
                                        </p:tgtEl>
                                      </p:cBhvr>
                                    </p:animEffect>
                                    <p:animScale>
                                      <p:cBhvr>
                                        <p:cTn id="63" dur="1155" decel="100000"/>
                                        <p:tgtEl>
                                          <p:spTgt spid="3">
                                            <p:txEl>
                                              <p:pRg st="9" end="9"/>
                                            </p:txEl>
                                          </p:spTgt>
                                        </p:tgtEl>
                                      </p:cBhvr>
                                      <p:from x="10000" y="10000"/>
                                      <p:to x="200000" y="450000"/>
                                    </p:animScale>
                                    <p:animScale>
                                      <p:cBhvr>
                                        <p:cTn id="64" dur="1845" accel="100000" fill="hold">
                                          <p:stCondLst>
                                            <p:cond delay="1155"/>
                                          </p:stCondLst>
                                        </p:cTn>
                                        <p:tgtEl>
                                          <p:spTgt spid="3">
                                            <p:txEl>
                                              <p:pRg st="9" end="9"/>
                                            </p:txEl>
                                          </p:spTgt>
                                        </p:tgtEl>
                                      </p:cBhvr>
                                      <p:from x="200000" y="450000"/>
                                      <p:to x="100000" y="100000"/>
                                    </p:animScale>
                                    <p:set>
                                      <p:cBhvr>
                                        <p:cTn id="65" dur="1155" fill="hold"/>
                                        <p:tgtEl>
                                          <p:spTgt spid="3">
                                            <p:txEl>
                                              <p:pRg st="9" end="9"/>
                                            </p:txEl>
                                          </p:spTgt>
                                        </p:tgtEl>
                                        <p:attrNameLst>
                                          <p:attrName>ppt_x</p:attrName>
                                        </p:attrNameLst>
                                      </p:cBhvr>
                                      <p:to>
                                        <p:strVal val="(0.5)"/>
                                      </p:to>
                                    </p:set>
                                    <p:anim from="(0.5)" to="(#ppt_x)" calcmode="lin" valueType="num">
                                      <p:cBhvr>
                                        <p:cTn id="66" dur="1845" accel="100000" fill="hold">
                                          <p:stCondLst>
                                            <p:cond delay="1155"/>
                                          </p:stCondLst>
                                        </p:cTn>
                                        <p:tgtEl>
                                          <p:spTgt spid="3">
                                            <p:txEl>
                                              <p:pRg st="9" end="9"/>
                                            </p:txEl>
                                          </p:spTgt>
                                        </p:tgtEl>
                                        <p:attrNameLst>
                                          <p:attrName>ppt_x</p:attrName>
                                        </p:attrNameLst>
                                      </p:cBhvr>
                                    </p:anim>
                                    <p:set>
                                      <p:cBhvr>
                                        <p:cTn id="67" dur="1155" fill="hold"/>
                                        <p:tgtEl>
                                          <p:spTgt spid="3">
                                            <p:txEl>
                                              <p:pRg st="9" end="9"/>
                                            </p:txEl>
                                          </p:spTgt>
                                        </p:tgtEl>
                                        <p:attrNameLst>
                                          <p:attrName>ppt_y</p:attrName>
                                        </p:attrNameLst>
                                      </p:cBhvr>
                                      <p:to>
                                        <p:strVal val="(#ppt_y+0.4)"/>
                                      </p:to>
                                    </p:set>
                                    <p:anim from="(#ppt_y+0.4)" to="(#ppt_y)" calcmode="lin" valueType="num">
                                      <p:cBhvr>
                                        <p:cTn id="68" dur="1845" accel="100000" fill="hold">
                                          <p:stCondLst>
                                            <p:cond delay="1155"/>
                                          </p:stCondLst>
                                        </p:cTn>
                                        <p:tgtEl>
                                          <p:spTgt spid="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ρεπόρτερ"/>
          <p:cNvPicPr>
            <a:picLocks noChangeAspect="1" noChangeArrowheads="1"/>
          </p:cNvPicPr>
          <p:nvPr/>
        </p:nvPicPr>
        <p:blipFill>
          <a:blip r:embed="rId2" cstate="print"/>
          <a:srcRect/>
          <a:stretch>
            <a:fillRect/>
          </a:stretch>
        </p:blipFill>
        <p:spPr bwMode="auto">
          <a:xfrm>
            <a:off x="-12700" y="1773238"/>
            <a:ext cx="3817938" cy="4727575"/>
          </a:xfrm>
          <a:prstGeom prst="rect">
            <a:avLst/>
          </a:prstGeom>
          <a:noFill/>
          <a:ln w="9525">
            <a:noFill/>
            <a:miter lim="800000"/>
            <a:headEnd/>
            <a:tailEnd/>
          </a:ln>
        </p:spPr>
      </p:pic>
      <p:sp>
        <p:nvSpPr>
          <p:cNvPr id="5" name="4 - Τίτλος"/>
          <p:cNvSpPr>
            <a:spLocks noGrp="1"/>
          </p:cNvSpPr>
          <p:nvPr>
            <p:ph type="title"/>
          </p:nvPr>
        </p:nvSpPr>
        <p:spPr/>
        <p:txBody>
          <a:bodyPr/>
          <a:lstStyle/>
          <a:p>
            <a:pPr eaLnBrk="1" hangingPunct="1"/>
            <a:r>
              <a:rPr lang="el-GR" smtClean="0">
                <a:latin typeface="Palatino Linotype" pitchFamily="18" charset="0"/>
              </a:rPr>
              <a:t>Ποιος είναι</a:t>
            </a:r>
            <a:r>
              <a:rPr lang="en-US" smtClean="0">
                <a:latin typeface="Palatino Linotype" pitchFamily="18" charset="0"/>
              </a:rPr>
              <a:t> </a:t>
            </a:r>
            <a:r>
              <a:rPr lang="el-GR" sz="1200" smtClean="0">
                <a:latin typeface="Palatino Linotype" pitchFamily="18" charset="0"/>
              </a:rPr>
              <a:t>  </a:t>
            </a:r>
            <a:r>
              <a:rPr lang="el-GR" smtClean="0">
                <a:latin typeface="Palatino Linotype" pitchFamily="18" charset="0"/>
              </a:rPr>
              <a:t>σωστός ρεπόρτερ;</a:t>
            </a:r>
          </a:p>
        </p:txBody>
      </p:sp>
      <p:sp>
        <p:nvSpPr>
          <p:cNvPr id="6" name="5 - Θέση περιεχομένου"/>
          <p:cNvSpPr>
            <a:spLocks noGrp="1"/>
          </p:cNvSpPr>
          <p:nvPr>
            <p:ph idx="1"/>
          </p:nvPr>
        </p:nvSpPr>
        <p:spPr>
          <a:xfrm>
            <a:off x="5286375" y="1143000"/>
            <a:ext cx="3857625" cy="6429375"/>
          </a:xfrm>
        </p:spPr>
        <p:txBody>
          <a:bodyPr/>
          <a:lstStyle/>
          <a:p>
            <a:pPr eaLnBrk="1" hangingPunct="1">
              <a:buFont typeface="Arial" charset="0"/>
              <a:buAutoNum type="arabicPeriod"/>
            </a:pPr>
            <a:r>
              <a:rPr lang="el-GR" sz="1600" b="1" smtClean="0">
                <a:latin typeface="Palatino Linotype" pitchFamily="18" charset="0"/>
              </a:rPr>
              <a:t>θεωρεί πρώτιστο καθήκον του προς την κοινωνία και τον εαυτό του τη δημοσιοποίηση όλης της αλήθειας.</a:t>
            </a:r>
          </a:p>
          <a:p>
            <a:pPr eaLnBrk="1" hangingPunct="1">
              <a:buFont typeface="Arial" charset="0"/>
              <a:buAutoNum type="arabicPeriod" startAt="2"/>
            </a:pPr>
            <a:r>
              <a:rPr lang="el-GR" sz="1600" b="1" smtClean="0">
                <a:latin typeface="Palatino Linotype" pitchFamily="18" charset="0"/>
              </a:rPr>
              <a:t>θεωρεί προσβολή για την κοινωνία και πράξη μειωτική για τον εαυτό του τη διαστρέβλωση, την απόκρυψη, την αλλοίωση ή την πλαστογράφηση των πραγματικών περιστατικών.</a:t>
            </a:r>
          </a:p>
          <a:p>
            <a:pPr eaLnBrk="1" hangingPunct="1">
              <a:buFont typeface="Arial" charset="0"/>
              <a:buAutoNum type="arabicPeriod" startAt="2"/>
            </a:pPr>
            <a:r>
              <a:rPr lang="el-GR" sz="1600" b="1" smtClean="0">
                <a:latin typeface="Palatino Linotype" pitchFamily="18" charset="0"/>
              </a:rPr>
              <a:t> μεταδίδει την πληροφορία και την είδηση ανεπηρέαστα από τις προσωπικές πολιτικές, κοινωνικές, θρησκευτικές, φυλετικές και πολιτισμικές απόψεις ή πεποιθήσεις του.</a:t>
            </a:r>
          </a:p>
          <a:p>
            <a:pPr eaLnBrk="1" hangingPunct="1">
              <a:buFont typeface="Arial" charset="0"/>
              <a:buAutoNum type="arabicPeriod" startAt="2"/>
            </a:pPr>
            <a:r>
              <a:rPr lang="el-GR" sz="1600" b="1" smtClean="0">
                <a:latin typeface="Palatino Linotype" pitchFamily="18" charset="0"/>
              </a:rPr>
              <a:t> ερευνά προκαταβολικά, με αίσθημα ευθύνης και με επίγνωση των συνεπειών, την ακρίβεια της πληροφορίας ή της είδησης που πρόκειται να μεταδώσει.</a:t>
            </a:r>
          </a:p>
        </p:txBody>
      </p:sp>
      <p:sp>
        <p:nvSpPr>
          <p:cNvPr id="15" name="14 - Δεξιό βέλος"/>
          <p:cNvSpPr/>
          <p:nvPr/>
        </p:nvSpPr>
        <p:spPr>
          <a:xfrm>
            <a:off x="4000500" y="1143000"/>
            <a:ext cx="1357313" cy="42862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6" name="15 - Δεξιό βέλος"/>
          <p:cNvSpPr/>
          <p:nvPr/>
        </p:nvSpPr>
        <p:spPr>
          <a:xfrm>
            <a:off x="3929063" y="2143125"/>
            <a:ext cx="1357312" cy="48418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16 - Δεξιό βέλος"/>
          <p:cNvSpPr/>
          <p:nvPr/>
        </p:nvSpPr>
        <p:spPr>
          <a:xfrm>
            <a:off x="3857625" y="3786188"/>
            <a:ext cx="1428750" cy="48418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9" name="18 - Δεξιό βέλος"/>
          <p:cNvSpPr/>
          <p:nvPr/>
        </p:nvSpPr>
        <p:spPr>
          <a:xfrm>
            <a:off x="4000500" y="5357813"/>
            <a:ext cx="1285875" cy="48418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0" name="19 - TextBox"/>
          <p:cNvSpPr txBox="1">
            <a:spLocks noChangeArrowheads="1"/>
          </p:cNvSpPr>
          <p:nvPr/>
        </p:nvSpPr>
        <p:spPr bwMode="auto">
          <a:xfrm>
            <a:off x="2555875" y="2133600"/>
            <a:ext cx="1944688" cy="1076325"/>
          </a:xfrm>
          <a:prstGeom prst="rect">
            <a:avLst/>
          </a:prstGeom>
          <a:noFill/>
          <a:ln w="9525">
            <a:noFill/>
            <a:miter lim="800000"/>
            <a:headEnd/>
            <a:tailEnd/>
          </a:ln>
        </p:spPr>
        <p:txBody>
          <a:bodyPr>
            <a:spAutoFit/>
          </a:bodyPr>
          <a:lstStyle/>
          <a:p>
            <a:r>
              <a:rPr lang="el-GR" sz="3200" b="1">
                <a:solidFill>
                  <a:schemeClr val="bg1"/>
                </a:solidFill>
                <a:latin typeface="Palatino Linotype" pitchFamily="18" charset="0"/>
              </a:rPr>
              <a:t>Αυτός που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2000" fill="hold"/>
                                        <p:tgtEl>
                                          <p:spTgt spid="11266"/>
                                        </p:tgtEl>
                                        <p:attrNameLst>
                                          <p:attrName>ppt_w</p:attrName>
                                        </p:attrNameLst>
                                      </p:cBhvr>
                                      <p:tavLst>
                                        <p:tav tm="0">
                                          <p:val>
                                            <p:strVal val="#ppt_w*0.70"/>
                                          </p:val>
                                        </p:tav>
                                        <p:tav tm="100000">
                                          <p:val>
                                            <p:strVal val="#ppt_w"/>
                                          </p:val>
                                        </p:tav>
                                      </p:tavLst>
                                    </p:anim>
                                    <p:anim calcmode="lin" valueType="num">
                                      <p:cBhvr>
                                        <p:cTn id="14" dur="2000" fill="hold"/>
                                        <p:tgtEl>
                                          <p:spTgt spid="11266"/>
                                        </p:tgtEl>
                                        <p:attrNameLst>
                                          <p:attrName>ppt_h</p:attrName>
                                        </p:attrNameLst>
                                      </p:cBhvr>
                                      <p:tavLst>
                                        <p:tav tm="0">
                                          <p:val>
                                            <p:strVal val="#ppt_h"/>
                                          </p:val>
                                        </p:tav>
                                        <p:tav tm="100000">
                                          <p:val>
                                            <p:strVal val="#ppt_h"/>
                                          </p:val>
                                        </p:tav>
                                      </p:tavLst>
                                    </p:anim>
                                    <p:animEffect transition="in" filter="fade">
                                      <p:cBhvr>
                                        <p:cTn id="15" dur="2000"/>
                                        <p:tgtEl>
                                          <p:spTgt spid="1126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3000" fill="hold"/>
                                        <p:tgtEl>
                                          <p:spTgt spid="20"/>
                                        </p:tgtEl>
                                        <p:attrNameLst>
                                          <p:attrName>ppt_w</p:attrName>
                                        </p:attrNameLst>
                                      </p:cBhvr>
                                      <p:tavLst>
                                        <p:tav tm="0">
                                          <p:val>
                                            <p:strVal val="#ppt_w*0.70"/>
                                          </p:val>
                                        </p:tav>
                                        <p:tav tm="100000">
                                          <p:val>
                                            <p:strVal val="#ppt_w"/>
                                          </p:val>
                                        </p:tav>
                                      </p:tavLst>
                                    </p:anim>
                                    <p:anim calcmode="lin" valueType="num">
                                      <p:cBhvr>
                                        <p:cTn id="19" dur="3000" fill="hold"/>
                                        <p:tgtEl>
                                          <p:spTgt spid="20"/>
                                        </p:tgtEl>
                                        <p:attrNameLst>
                                          <p:attrName>ppt_h</p:attrName>
                                        </p:attrNameLst>
                                      </p:cBhvr>
                                      <p:tavLst>
                                        <p:tav tm="0">
                                          <p:val>
                                            <p:strVal val="#ppt_h"/>
                                          </p:val>
                                        </p:tav>
                                        <p:tav tm="100000">
                                          <p:val>
                                            <p:strVal val="#ppt_h"/>
                                          </p:val>
                                        </p:tav>
                                      </p:tavLst>
                                    </p:anim>
                                    <p:animEffect transition="in" filter="fade">
                                      <p:cBhvr>
                                        <p:cTn id="20" dur="3000"/>
                                        <p:tgtEl>
                                          <p:spTgt spid="20"/>
                                        </p:tgtEl>
                                      </p:cBhvr>
                                    </p:animEffect>
                                  </p:childTnLst>
                                </p:cTn>
                              </p:par>
                              <p:par>
                                <p:cTn id="21" presetID="26" presetClass="emph" presetSubtype="0" repeatCount="indefinite" fill="hold" grpId="1" nodeType="withEffect">
                                  <p:stCondLst>
                                    <p:cond delay="0"/>
                                  </p:stCondLst>
                                  <p:childTnLst>
                                    <p:animEffect transition="out" filter="fade">
                                      <p:cBhvr>
                                        <p:cTn id="22" dur="2000" tmFilter="0, 0; .2, .5; .8, .5; 1, 0"/>
                                        <p:tgtEl>
                                          <p:spTgt spid="20"/>
                                        </p:tgtEl>
                                      </p:cBhvr>
                                    </p:animEffect>
                                    <p:animScale>
                                      <p:cBhvr>
                                        <p:cTn id="23" dur="1000" autoRev="1" fill="hold"/>
                                        <p:tgtEl>
                                          <p:spTgt spid="20"/>
                                        </p:tgtEl>
                                      </p:cBhvr>
                                      <p:by x="105000" y="105000"/>
                                    </p:animScale>
                                  </p:childTnLst>
                                </p:cTn>
                              </p:par>
                              <p:par>
                                <p:cTn id="24" presetID="10" presetClass="emph" presetSubtype="0" repeatCount="indefinite" fill="hold" grpId="2" nodeType="withEffect">
                                  <p:stCondLst>
                                    <p:cond delay="0"/>
                                  </p:stCondLst>
                                  <p:childTnLst>
                                    <p:anim calcmode="discrete" valueType="str">
                                      <p:cBhvr override="childStyle">
                                        <p:cTn id="25" dur="2000" fill="hold"/>
                                        <p:tgtEl>
                                          <p:spTgt spid="2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26" fill="hold">
                            <p:stCondLst>
                              <p:cond delay="5000"/>
                            </p:stCondLst>
                            <p:childTnLst>
                              <p:par>
                                <p:cTn id="27" presetID="5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000" fill="hold"/>
                                        <p:tgtEl>
                                          <p:spTgt spid="15"/>
                                        </p:tgtEl>
                                        <p:attrNameLst>
                                          <p:attrName>ppt_w</p:attrName>
                                        </p:attrNameLst>
                                      </p:cBhvr>
                                      <p:tavLst>
                                        <p:tav tm="0">
                                          <p:val>
                                            <p:strVal val="#ppt_w*0.70"/>
                                          </p:val>
                                        </p:tav>
                                        <p:tav tm="100000">
                                          <p:val>
                                            <p:strVal val="#ppt_w"/>
                                          </p:val>
                                        </p:tav>
                                      </p:tavLst>
                                    </p:anim>
                                    <p:anim calcmode="lin" valueType="num">
                                      <p:cBhvr>
                                        <p:cTn id="30" dur="2000" fill="hold"/>
                                        <p:tgtEl>
                                          <p:spTgt spid="15"/>
                                        </p:tgtEl>
                                        <p:attrNameLst>
                                          <p:attrName>ppt_h</p:attrName>
                                        </p:attrNameLst>
                                      </p:cBhvr>
                                      <p:tavLst>
                                        <p:tav tm="0">
                                          <p:val>
                                            <p:strVal val="#ppt_h"/>
                                          </p:val>
                                        </p:tav>
                                        <p:tav tm="100000">
                                          <p:val>
                                            <p:strVal val="#ppt_h"/>
                                          </p:val>
                                        </p:tav>
                                      </p:tavLst>
                                    </p:anim>
                                    <p:animEffect transition="in" filter="fade">
                                      <p:cBhvr>
                                        <p:cTn id="31" dur="2000"/>
                                        <p:tgtEl>
                                          <p:spTgt spid="15"/>
                                        </p:tgtEl>
                                      </p:cBhvr>
                                    </p:animEffect>
                                  </p:childTnLst>
                                </p:cTn>
                              </p:par>
                            </p:childTnLst>
                          </p:cTn>
                        </p:par>
                        <p:par>
                          <p:cTn id="32" fill="hold">
                            <p:stCondLst>
                              <p:cond delay="7000"/>
                            </p:stCondLst>
                            <p:childTnLst>
                              <p:par>
                                <p:cTn id="33" presetID="23" presetClass="entr" presetSubtype="16"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2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000" fill="hold"/>
                                        <p:tgtEl>
                                          <p:spTgt spid="16"/>
                                        </p:tgtEl>
                                        <p:attrNameLst>
                                          <p:attrName>ppt_w</p:attrName>
                                        </p:attrNameLst>
                                      </p:cBhvr>
                                      <p:tavLst>
                                        <p:tav tm="0">
                                          <p:val>
                                            <p:strVal val="#ppt_w*0.70"/>
                                          </p:val>
                                        </p:tav>
                                        <p:tav tm="100000">
                                          <p:val>
                                            <p:strVal val="#ppt_w"/>
                                          </p:val>
                                        </p:tav>
                                      </p:tavLst>
                                    </p:anim>
                                    <p:anim calcmode="lin" valueType="num">
                                      <p:cBhvr>
                                        <p:cTn id="42" dur="2000" fill="hold"/>
                                        <p:tgtEl>
                                          <p:spTgt spid="16"/>
                                        </p:tgtEl>
                                        <p:attrNameLst>
                                          <p:attrName>ppt_h</p:attrName>
                                        </p:attrNameLst>
                                      </p:cBhvr>
                                      <p:tavLst>
                                        <p:tav tm="0">
                                          <p:val>
                                            <p:strVal val="#ppt_h"/>
                                          </p:val>
                                        </p:tav>
                                        <p:tav tm="100000">
                                          <p:val>
                                            <p:strVal val="#ppt_h"/>
                                          </p:val>
                                        </p:tav>
                                      </p:tavLst>
                                    </p:anim>
                                    <p:animEffect transition="in" filter="fade">
                                      <p:cBhvr>
                                        <p:cTn id="43" dur="2000"/>
                                        <p:tgtEl>
                                          <p:spTgt spid="16"/>
                                        </p:tgtEl>
                                      </p:cBhvr>
                                    </p:animEffect>
                                  </p:childTnLst>
                                </p:cTn>
                              </p:par>
                            </p:childTnLst>
                          </p:cTn>
                        </p:par>
                        <p:par>
                          <p:cTn id="44" fill="hold">
                            <p:stCondLst>
                              <p:cond delay="2000"/>
                            </p:stCondLst>
                            <p:childTnLst>
                              <p:par>
                                <p:cTn id="45" presetID="23" presetClass="entr" presetSubtype="16" fill="hold"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p:cTn id="47"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8" dur="2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000" fill="hold"/>
                                        <p:tgtEl>
                                          <p:spTgt spid="17"/>
                                        </p:tgtEl>
                                        <p:attrNameLst>
                                          <p:attrName>ppt_w</p:attrName>
                                        </p:attrNameLst>
                                      </p:cBhvr>
                                      <p:tavLst>
                                        <p:tav tm="0">
                                          <p:val>
                                            <p:strVal val="#ppt_w*0.70"/>
                                          </p:val>
                                        </p:tav>
                                        <p:tav tm="100000">
                                          <p:val>
                                            <p:strVal val="#ppt_w"/>
                                          </p:val>
                                        </p:tav>
                                      </p:tavLst>
                                    </p:anim>
                                    <p:anim calcmode="lin" valueType="num">
                                      <p:cBhvr>
                                        <p:cTn id="54" dur="2000" fill="hold"/>
                                        <p:tgtEl>
                                          <p:spTgt spid="17"/>
                                        </p:tgtEl>
                                        <p:attrNameLst>
                                          <p:attrName>ppt_h</p:attrName>
                                        </p:attrNameLst>
                                      </p:cBhvr>
                                      <p:tavLst>
                                        <p:tav tm="0">
                                          <p:val>
                                            <p:strVal val="#ppt_h"/>
                                          </p:val>
                                        </p:tav>
                                        <p:tav tm="100000">
                                          <p:val>
                                            <p:strVal val="#ppt_h"/>
                                          </p:val>
                                        </p:tav>
                                      </p:tavLst>
                                    </p:anim>
                                    <p:animEffect transition="in" filter="fade">
                                      <p:cBhvr>
                                        <p:cTn id="55" dur="2000"/>
                                        <p:tgtEl>
                                          <p:spTgt spid="17"/>
                                        </p:tgtEl>
                                      </p:cBhvr>
                                    </p:animEffect>
                                  </p:childTnLst>
                                </p:cTn>
                              </p:par>
                            </p:childTnLst>
                          </p:cTn>
                        </p:par>
                        <p:par>
                          <p:cTn id="56" fill="hold">
                            <p:stCondLst>
                              <p:cond delay="2000"/>
                            </p:stCondLst>
                            <p:childTnLst>
                              <p:par>
                                <p:cTn id="57" presetID="23" presetClass="entr" presetSubtype="16" fill="hold" nodeType="after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 calcmode="lin" valueType="num">
                                      <p:cBhvr>
                                        <p:cTn id="59"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0" dur="2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2000" fill="hold"/>
                                        <p:tgtEl>
                                          <p:spTgt spid="19"/>
                                        </p:tgtEl>
                                        <p:attrNameLst>
                                          <p:attrName>ppt_w</p:attrName>
                                        </p:attrNameLst>
                                      </p:cBhvr>
                                      <p:tavLst>
                                        <p:tav tm="0">
                                          <p:val>
                                            <p:strVal val="#ppt_w*0.70"/>
                                          </p:val>
                                        </p:tav>
                                        <p:tav tm="100000">
                                          <p:val>
                                            <p:strVal val="#ppt_w"/>
                                          </p:val>
                                        </p:tav>
                                      </p:tavLst>
                                    </p:anim>
                                    <p:anim calcmode="lin" valueType="num">
                                      <p:cBhvr>
                                        <p:cTn id="66" dur="2000" fill="hold"/>
                                        <p:tgtEl>
                                          <p:spTgt spid="19"/>
                                        </p:tgtEl>
                                        <p:attrNameLst>
                                          <p:attrName>ppt_h</p:attrName>
                                        </p:attrNameLst>
                                      </p:cBhvr>
                                      <p:tavLst>
                                        <p:tav tm="0">
                                          <p:val>
                                            <p:strVal val="#ppt_h"/>
                                          </p:val>
                                        </p:tav>
                                        <p:tav tm="100000">
                                          <p:val>
                                            <p:strVal val="#ppt_h"/>
                                          </p:val>
                                        </p:tav>
                                      </p:tavLst>
                                    </p:anim>
                                    <p:animEffect transition="in" filter="fade">
                                      <p:cBhvr>
                                        <p:cTn id="67" dur="2000"/>
                                        <p:tgtEl>
                                          <p:spTgt spid="19"/>
                                        </p:tgtEl>
                                      </p:cBhvr>
                                    </p:animEffect>
                                  </p:childTnLst>
                                </p:cTn>
                              </p:par>
                            </p:childTnLst>
                          </p:cTn>
                        </p:par>
                        <p:par>
                          <p:cTn id="68" fill="hold">
                            <p:stCondLst>
                              <p:cond delay="2000"/>
                            </p:stCondLst>
                            <p:childTnLst>
                              <p:par>
                                <p:cTn id="69" presetID="23" presetClass="entr" presetSubtype="16" fill="hold" nodeType="after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 calcmode="lin" valueType="num">
                                      <p:cBhvr>
                                        <p:cTn id="71"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72" dur="2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P spid="17" grpId="0" animBg="1"/>
      <p:bldP spid="19" grpId="0" animBg="1"/>
      <p:bldP spid="20" grpId="0"/>
      <p:bldP spid="20" grpId="1"/>
      <p:bldP spid="2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smtClean="0">
                <a:latin typeface="Palatino Linotype" pitchFamily="18" charset="0"/>
              </a:rPr>
              <a:t>Ποιος είναι</a:t>
            </a:r>
            <a:r>
              <a:rPr lang="en-US" smtClean="0">
                <a:latin typeface="Palatino Linotype" pitchFamily="18" charset="0"/>
              </a:rPr>
              <a:t> </a:t>
            </a:r>
            <a:r>
              <a:rPr lang="el-GR" sz="1200" smtClean="0">
                <a:latin typeface="Palatino Linotype" pitchFamily="18" charset="0"/>
              </a:rPr>
              <a:t>  </a:t>
            </a:r>
            <a:r>
              <a:rPr lang="el-GR" smtClean="0">
                <a:latin typeface="Palatino Linotype" pitchFamily="18" charset="0"/>
              </a:rPr>
              <a:t>σωστός ρεπόρτερ;</a:t>
            </a:r>
          </a:p>
        </p:txBody>
      </p:sp>
      <p:pic>
        <p:nvPicPr>
          <p:cNvPr id="4" name="Picture 2" descr="Αποτέλεσμα εικόνας για ρεπόρτερ"/>
          <p:cNvPicPr>
            <a:picLocks noGrp="1" noChangeAspect="1" noChangeArrowheads="1"/>
          </p:cNvPicPr>
          <p:nvPr>
            <p:ph idx="1"/>
          </p:nvPr>
        </p:nvPicPr>
        <p:blipFill>
          <a:blip r:embed="rId2" cstate="print"/>
          <a:srcRect/>
          <a:stretch>
            <a:fillRect/>
          </a:stretch>
        </p:blipFill>
        <p:spPr>
          <a:xfrm>
            <a:off x="500063" y="1857375"/>
            <a:ext cx="2857500" cy="3929063"/>
          </a:xfrm>
        </p:spPr>
      </p:pic>
      <p:sp>
        <p:nvSpPr>
          <p:cNvPr id="5" name="4 - TextBox"/>
          <p:cNvSpPr txBox="1">
            <a:spLocks noChangeArrowheads="1"/>
          </p:cNvSpPr>
          <p:nvPr/>
        </p:nvSpPr>
        <p:spPr bwMode="auto">
          <a:xfrm>
            <a:off x="2357438" y="2214563"/>
            <a:ext cx="1500187" cy="1354137"/>
          </a:xfrm>
          <a:prstGeom prst="rect">
            <a:avLst/>
          </a:prstGeom>
          <a:noFill/>
          <a:ln w="9525">
            <a:noFill/>
            <a:miter lim="800000"/>
            <a:headEnd/>
            <a:tailEnd/>
          </a:ln>
        </p:spPr>
        <p:txBody>
          <a:bodyPr>
            <a:spAutoFit/>
          </a:bodyPr>
          <a:lstStyle/>
          <a:p>
            <a:r>
              <a:rPr lang="el-GR" sz="3200" b="1">
                <a:solidFill>
                  <a:schemeClr val="bg1"/>
                </a:solidFill>
                <a:latin typeface="Palatino Linotype" pitchFamily="18" charset="0"/>
              </a:rPr>
              <a:t>Αυτός που</a:t>
            </a:r>
          </a:p>
          <a:p>
            <a:endParaRPr lang="el-GR">
              <a:latin typeface="Calibri" pitchFamily="34" charset="0"/>
            </a:endParaRPr>
          </a:p>
        </p:txBody>
      </p:sp>
      <p:sp>
        <p:nvSpPr>
          <p:cNvPr id="6" name="5 - Δεξιό βέλος"/>
          <p:cNvSpPr/>
          <p:nvPr/>
        </p:nvSpPr>
        <p:spPr>
          <a:xfrm>
            <a:off x="3714750" y="1643063"/>
            <a:ext cx="1357313" cy="42862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8" name="7 - Δεξιό βέλος"/>
          <p:cNvSpPr/>
          <p:nvPr/>
        </p:nvSpPr>
        <p:spPr>
          <a:xfrm>
            <a:off x="3714750" y="3143250"/>
            <a:ext cx="1357313" cy="42862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8 - Δεξιό βέλος"/>
          <p:cNvSpPr/>
          <p:nvPr/>
        </p:nvSpPr>
        <p:spPr>
          <a:xfrm>
            <a:off x="3714750" y="4429125"/>
            <a:ext cx="1357313" cy="42862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9 - TextBox"/>
          <p:cNvSpPr txBox="1">
            <a:spLocks noChangeArrowheads="1"/>
          </p:cNvSpPr>
          <p:nvPr/>
        </p:nvSpPr>
        <p:spPr bwMode="auto">
          <a:xfrm>
            <a:off x="5286375" y="1643063"/>
            <a:ext cx="3857625" cy="5262562"/>
          </a:xfrm>
          <a:prstGeom prst="rect">
            <a:avLst/>
          </a:prstGeom>
          <a:noFill/>
          <a:ln w="9525">
            <a:noFill/>
            <a:miter lim="800000"/>
            <a:headEnd/>
            <a:tailEnd/>
          </a:ln>
        </p:spPr>
        <p:txBody>
          <a:bodyPr>
            <a:spAutoFit/>
          </a:bodyPr>
          <a:lstStyle/>
          <a:p>
            <a:r>
              <a:rPr lang="el-GR" sz="1400" b="1">
                <a:latin typeface="Palatino Linotype" pitchFamily="18" charset="0"/>
              </a:rPr>
              <a:t> 5 επανορθώνει χωρίς χρονοτριβή, με ανάλογη παρουσίαση και ενδεδειγμένο τονισμό, ανακριβείς πληροφορίες και ψευδείς ισχυρισμούς, που προσβάλλουν την τιμή και την υπόληψη του ανθρώπου και του πολίτη.</a:t>
            </a:r>
          </a:p>
          <a:p>
            <a:endParaRPr lang="el-GR" sz="1400" b="1">
              <a:latin typeface="Palatino Linotype" pitchFamily="18" charset="0"/>
            </a:endParaRPr>
          </a:p>
          <a:p>
            <a:r>
              <a:rPr lang="el-GR" sz="1400" b="1">
                <a:latin typeface="Palatino Linotype" pitchFamily="18" charset="0"/>
              </a:rPr>
              <a:t>6.  αντιμετωπίζει ισότιμα τους πολίτες, χωρίς διακρίσεις εθνικής καταγωγής, φύλου, φυλής, θρησκείας, πολιτικών φρονημάτων, οικονομικής κατάστασης και κοινωνικής θέσης.</a:t>
            </a:r>
          </a:p>
          <a:p>
            <a:endParaRPr lang="el-GR" sz="1400" b="1">
              <a:latin typeface="Palatino Linotype" pitchFamily="18" charset="0"/>
            </a:endParaRPr>
          </a:p>
          <a:p>
            <a:r>
              <a:rPr lang="el-GR" sz="1400" b="1">
                <a:latin typeface="Palatino Linotype" pitchFamily="18" charset="0"/>
              </a:rPr>
              <a:t>7.   σέβεται την προσωπικότητα, την αξιοπρέπεια και το απαραβίαστο της ιδιωτικής ζωής του ανθρώπου και του πολίτη. Μόνο όταν το επιτάσσει το δικαίωμα της πληροφόρησης μπορεί να χρησιμοποιεί, πάντοτε με τρόπο υπεύθυνο, στοιχεία από την ιδιωτική ζωή προσώπων που ασκούν δημόσιο λειτούργημα ή έχουν στην κοινωνία ιδιαίτερη θέση και ισχύ και υπόκεινται στον κοινωνικό έλεγχο.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5" presetClass="entr" presetSubtype="0" fill="hold" grpId="2"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3000"/>
                            </p:stCondLst>
                            <p:childTnLst>
                              <p:par>
                                <p:cTn id="17" presetID="26" presetClass="emph" presetSubtype="0" repeatCount="indefinite" fill="hold" grpId="0" nodeType="afterEffect">
                                  <p:stCondLst>
                                    <p:cond delay="0"/>
                                  </p:stCondLst>
                                  <p:childTnLst>
                                    <p:animEffect transition="out" filter="fade">
                                      <p:cBhvr>
                                        <p:cTn id="18" dur="2000" tmFilter="0, 0; .2, .5; .8, .5; 1, 0"/>
                                        <p:tgtEl>
                                          <p:spTgt spid="5"/>
                                        </p:tgtEl>
                                      </p:cBhvr>
                                    </p:animEffect>
                                    <p:animScale>
                                      <p:cBhvr>
                                        <p:cTn id="19" dur="1000" autoRev="1" fill="hold"/>
                                        <p:tgtEl>
                                          <p:spTgt spid="5"/>
                                        </p:tgtEl>
                                      </p:cBhvr>
                                      <p:by x="105000" y="105000"/>
                                    </p:animScale>
                                  </p:childTnLst>
                                </p:cTn>
                              </p:par>
                              <p:par>
                                <p:cTn id="20" presetID="10" presetClass="emph" presetSubtype="0" repeatCount="indefinite" fill="hold" grpId="1" nodeType="withEffect">
                                  <p:stCondLst>
                                    <p:cond delay="0"/>
                                  </p:stCondLst>
                                  <p:childTnLst>
                                    <p:anim calcmode="discrete" valueType="str">
                                      <p:cBhvr override="childStyle">
                                        <p:cTn id="21"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22" fill="hold">
                            <p:stCondLst>
                              <p:cond delay="5000"/>
                            </p:stCondLst>
                            <p:childTnLst>
                              <p:par>
                                <p:cTn id="23" presetID="5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strVal val="#ppt_w*0.70"/>
                                          </p:val>
                                        </p:tav>
                                        <p:tav tm="100000">
                                          <p:val>
                                            <p:strVal val="#ppt_w"/>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animEffect transition="in" filter="fade">
                                      <p:cBhvr>
                                        <p:cTn id="27" dur="2000"/>
                                        <p:tgtEl>
                                          <p:spTgt spid="6"/>
                                        </p:tgtEl>
                                      </p:cBhvr>
                                    </p:animEffect>
                                  </p:childTnLst>
                                </p:cTn>
                              </p:par>
                            </p:childTnLst>
                          </p:cTn>
                        </p:par>
                        <p:par>
                          <p:cTn id="28" fill="hold">
                            <p:stCondLst>
                              <p:cond delay="7000"/>
                            </p:stCondLst>
                            <p:childTnLst>
                              <p:par>
                                <p:cTn id="29" presetID="23" presetClass="entr" presetSubtype="16" fill="hold"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0" fill="hold"/>
                                        <p:tgtEl>
                                          <p:spTgt spid="8"/>
                                        </p:tgtEl>
                                        <p:attrNameLst>
                                          <p:attrName>ppt_w</p:attrName>
                                        </p:attrNameLst>
                                      </p:cBhvr>
                                      <p:tavLst>
                                        <p:tav tm="0">
                                          <p:val>
                                            <p:strVal val="#ppt_w*0.70"/>
                                          </p:val>
                                        </p:tav>
                                        <p:tav tm="100000">
                                          <p:val>
                                            <p:strVal val="#ppt_w"/>
                                          </p:val>
                                        </p:tav>
                                      </p:tavLst>
                                    </p:anim>
                                    <p:anim calcmode="lin" valueType="num">
                                      <p:cBhvr>
                                        <p:cTn id="38" dur="2000" fill="hold"/>
                                        <p:tgtEl>
                                          <p:spTgt spid="8"/>
                                        </p:tgtEl>
                                        <p:attrNameLst>
                                          <p:attrName>ppt_h</p:attrName>
                                        </p:attrNameLst>
                                      </p:cBhvr>
                                      <p:tavLst>
                                        <p:tav tm="0">
                                          <p:val>
                                            <p:strVal val="#ppt_h"/>
                                          </p:val>
                                        </p:tav>
                                        <p:tav tm="100000">
                                          <p:val>
                                            <p:strVal val="#ppt_h"/>
                                          </p:val>
                                        </p:tav>
                                      </p:tavLst>
                                    </p:anim>
                                    <p:animEffect transition="in" filter="fade">
                                      <p:cBhvr>
                                        <p:cTn id="39" dur="2000"/>
                                        <p:tgtEl>
                                          <p:spTgt spid="8"/>
                                        </p:tgtEl>
                                      </p:cBhvr>
                                    </p:animEffect>
                                  </p:childTnLst>
                                </p:cTn>
                              </p:par>
                            </p:childTnLst>
                          </p:cTn>
                        </p:par>
                        <p:par>
                          <p:cTn id="40" fill="hold">
                            <p:stCondLst>
                              <p:cond delay="2000"/>
                            </p:stCondLst>
                            <p:childTnLst>
                              <p:par>
                                <p:cTn id="41" presetID="23" presetClass="entr" presetSubtype="16" fill="hold"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p:cTn id="43" dur="2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4" dur="20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000" fill="hold"/>
                                        <p:tgtEl>
                                          <p:spTgt spid="9"/>
                                        </p:tgtEl>
                                        <p:attrNameLst>
                                          <p:attrName>ppt_w</p:attrName>
                                        </p:attrNameLst>
                                      </p:cBhvr>
                                      <p:tavLst>
                                        <p:tav tm="0">
                                          <p:val>
                                            <p:strVal val="#ppt_w*0.70"/>
                                          </p:val>
                                        </p:tav>
                                        <p:tav tm="100000">
                                          <p:val>
                                            <p:strVal val="#ppt_w"/>
                                          </p:val>
                                        </p:tav>
                                      </p:tavLst>
                                    </p:anim>
                                    <p:anim calcmode="lin" valueType="num">
                                      <p:cBhvr>
                                        <p:cTn id="50" dur="2000" fill="hold"/>
                                        <p:tgtEl>
                                          <p:spTgt spid="9"/>
                                        </p:tgtEl>
                                        <p:attrNameLst>
                                          <p:attrName>ppt_h</p:attrName>
                                        </p:attrNameLst>
                                      </p:cBhvr>
                                      <p:tavLst>
                                        <p:tav tm="0">
                                          <p:val>
                                            <p:strVal val="#ppt_h"/>
                                          </p:val>
                                        </p:tav>
                                        <p:tav tm="100000">
                                          <p:val>
                                            <p:strVal val="#ppt_h"/>
                                          </p:val>
                                        </p:tav>
                                      </p:tavLst>
                                    </p:anim>
                                    <p:animEffect transition="in" filter="fade">
                                      <p:cBhvr>
                                        <p:cTn id="51" dur="2000"/>
                                        <p:tgtEl>
                                          <p:spTgt spid="9"/>
                                        </p:tgtEl>
                                      </p:cBhvr>
                                    </p:animEffect>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 calcmode="lin" valueType="num">
                                      <p:cBhvr>
                                        <p:cTn id="55" dur="2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6" dur="20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animBg="1"/>
      <p:bldP spid="8" grpId="0" animBg="1"/>
      <p:bldP spid="9"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2974</Words>
  <Application>Microsoft Office PowerPoint</Application>
  <PresentationFormat>Προβολή στην οθόνη (4:3)</PresentationFormat>
  <Paragraphs>301</Paragraphs>
  <Slides>46</Slides>
  <Notes>3</Notes>
  <HiddenSlides>0</HiddenSlides>
  <MMClips>2</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ΠΑΡΟΥΣΙΑΣΗ ΤΗΣ ΕΡΕΥΝΗΤΙΚΗΣ ΕΡΓΑΣΙΑΣ ΤΩΝ ΜΑΘΗΤΩΝ ΤΗΣ ΠΡΩΤΗΣ (Α΄)  &amp; ΔΕΥΤΕΡΑΣ (Β΄)    </vt:lpstr>
      <vt:lpstr>Διαφάνεια 2</vt:lpstr>
      <vt:lpstr>ΠΡΟΛΟΓΟΣ</vt:lpstr>
      <vt:lpstr>                            α΄μέρος. 1.Τι είναι ο ρεπόρτερ και τι το ρεπορτάζ;  2.Ποια τα είδη- κατηγορίες του ρεπορτάζ γενικά και σε ποιο είδος ανήκει το θέμα μας. Ποια τα χαρακτηριστικά αυτού του είδους;  3. Ποια στοιχεία- χαρακτηριστικά έχει ο σωστός ρεπόρτερ- δημοσιογράφος; (δεοντολογία) 4. Πώς ελέγχουμε την εγκυρότητα κι αξιοπιστία των πηγών και των πληροφοριών;  </vt:lpstr>
      <vt:lpstr>Διαφάνεια 5</vt:lpstr>
      <vt:lpstr>Διαφάνεια 6</vt:lpstr>
      <vt:lpstr>                  Είδη του Ρεπορτάζ</vt:lpstr>
      <vt:lpstr>Ποιος είναι   σωστός ρεπόρτερ;</vt:lpstr>
      <vt:lpstr>Ποιος είναι   σωστός ρεπόρτερ;</vt:lpstr>
      <vt:lpstr>Ποιος είναι   σωστός ρεπόρτερ;</vt:lpstr>
      <vt:lpstr>Έλεγχος εγκυρότητας  ειδήσεων</vt:lpstr>
      <vt:lpstr>ΞΕΧΩΡΙΖΟΥΜΕ ΤΗΝ ΕΙΔΗΣΗ ΑΠΟ ΤΟ ΣΧΟΛΙΟ</vt:lpstr>
      <vt:lpstr>Ας δούμε μερικές ειδήσεις για τους πρόσφυγες για να διαπιστώσουμε το σχόλιο του δημοσιογράφου μέσα στην είδηση. </vt:lpstr>
      <vt:lpstr>Σύγκριση δύο ειδήσεων</vt:lpstr>
      <vt:lpstr>Έλεγχος και αξιοπιστία πληροφοριών του Διαδικτύου </vt:lpstr>
      <vt:lpstr>Έλεγχος και αξιοπιστία πληροφοριών  του Διαδικτύου</vt:lpstr>
      <vt:lpstr>ΕΛΕΓΧΟΣ ΠΗΓΗΣ ΠΛΗΡΟΦΟΡΙΩΝ</vt:lpstr>
      <vt:lpstr> ΣΚΟΠΟΣ ΠΛΗΡΟΦΟΡΙΩΝ</vt:lpstr>
      <vt:lpstr>                                       β΄μέρος 1. Τι σημαίνει πρόσφυγας και πώς διαχωρίζεται η έννοια από παρεμφερείς έννοιες(π.χ του  μετανάστη);   2. Ιστορική αναδρομή στο προσφυγικό μετά το 1923 και λίγο πριν με μαρτυρίες των ίδιων των προσφύγων.  3.Ποια είναι τα δικαιώματα των προσφύγων και ποιες διεθνείς συνθήκες ή οργανισμοί τα προστατεύουν;   4. Ποιες είναι οι συνθήκες διαβίωσής τους στην Ελλάδα και ειδικότερα στο Νομό Ιωαννίνων;  5. Πώς αντιμετωπίζει η τοπική κοινωνία τους πρόσφυγες;   </vt:lpstr>
      <vt:lpstr>«Πρόσφυγες…»</vt:lpstr>
      <vt:lpstr>Τι σημαίνει «είμαι πρόσφυγας»; </vt:lpstr>
      <vt:lpstr>Ποια είναι τα δικαιώματα των προσφύγων; </vt:lpstr>
      <vt:lpstr>Ποιοι προστατεύουν τα δικαιώματα των προσφύγων;</vt:lpstr>
      <vt:lpstr>Πρόσφυγες στην Ελλάδα  μετά τη Μικρασιατική καταστροφή </vt:lpstr>
      <vt:lpstr>Διαφάνεια 25</vt:lpstr>
      <vt:lpstr>        Οι πρώτες απογραφές των προσφύγων που κατέφυγαν στην      Ελλάδα δεν αποδίδουν την πραγματικότητα. </vt:lpstr>
      <vt:lpstr> Μαρτυρίες Μικρασιατών προσφύγων για τηv άφιξή τους στην Ελλάδα  1. Εμείς οι άλλοι περιμέναμε τρεις μέρες, ώσπου μπήκαμε σε καΐκια και μπαρκάραμε για τη Μυτιλήνη. Ώσπου να πατήσει το ποδάρι του ο τούρκικος στρατός στο χωριό, άραζαν καΐκια και μας παίρναν, Πίσω-πίσω στη Μυτιλήνη δεν μας  δέχουνταν. Δεν είναι και πλούσιος τόπος- από ένα μαξούλι [=σοδειά] περιμένει. Βασανιστήκαμε,  κακοκοιμηθήκαμε,  κακοφάγαμε, μεγάλη συμφορά πάθαμε. Και ποιός δεν έκλαψε νεκρούς; Και ποιος δεν κακοπάθησε και ποιος δεν κλαίει ακόμα; Μονάχα τα παιδιά που γεννήθηκαν εδώ, τ'ακούνε σαν ψεύτικα παραμύθια, (Μαρτυρία Απόστολου Μυκονιάτη από το παραθαλάσσιο χωριό Ατζανός, κοντά στην Πέργαμο, απέναντι από τη Λέσβο). </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Οι πρόσφυγες στην Ελλάδα σήμερα</vt:lpstr>
      <vt:lpstr>Διαφάνεια 39</vt:lpstr>
      <vt:lpstr>Ποιον θεωρείτε υπαίτιο για την  έλευση (ερχομό) των προσφύγων στην Ελλάδα; </vt:lpstr>
      <vt:lpstr>Θα σας ενοχλούσε να φοιτούν πρόσφυγες στο ίδιο σχολείο με εσάς / τα παιδιά σας;</vt:lpstr>
      <vt:lpstr>Πιστεύετε ότι οι πρόσφυγες πρέπει να ζουν ενσωματωμένοι με τον υπόλοιπο πληθυσμό;</vt:lpstr>
      <vt:lpstr>Θα κάνατε παρέα ή θα είχατε φίλους πρόσφυγες;</vt:lpstr>
      <vt:lpstr>ΣΥΜΠΕΡΑΣΜΑΤΑ ΓΡΑΦΗΜΑΤΩΝ </vt:lpstr>
      <vt:lpstr>ΕΝΔΕΙΚΤΙΚΗ ΒΙΒΛΙΟΓΡΑΦΙΑ </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Giannis</cp:lastModifiedBy>
  <cp:revision>126</cp:revision>
  <dcterms:created xsi:type="dcterms:W3CDTF">2018-05-06T14:14:53Z</dcterms:created>
  <dcterms:modified xsi:type="dcterms:W3CDTF">2018-06-25T09:25:23Z</dcterms:modified>
</cp:coreProperties>
</file>